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0" r:id="rId4"/>
    <p:sldId id="263" r:id="rId5"/>
    <p:sldId id="301" r:id="rId6"/>
    <p:sldId id="333" r:id="rId7"/>
    <p:sldId id="302" r:id="rId8"/>
    <p:sldId id="270" r:id="rId9"/>
    <p:sldId id="274" r:id="rId10"/>
    <p:sldId id="303" r:id="rId11"/>
    <p:sldId id="304" r:id="rId12"/>
    <p:sldId id="317" r:id="rId13"/>
    <p:sldId id="318" r:id="rId14"/>
    <p:sldId id="319" r:id="rId15"/>
    <p:sldId id="320" r:id="rId16"/>
    <p:sldId id="321" r:id="rId17"/>
    <p:sldId id="325" r:id="rId18"/>
    <p:sldId id="326" r:id="rId19"/>
    <p:sldId id="328" r:id="rId20"/>
    <p:sldId id="334" r:id="rId21"/>
    <p:sldId id="329" r:id="rId22"/>
    <p:sldId id="330" r:id="rId23"/>
    <p:sldId id="305" r:id="rId24"/>
    <p:sldId id="306" r:id="rId25"/>
    <p:sldId id="307" r:id="rId26"/>
    <p:sldId id="308" r:id="rId27"/>
    <p:sldId id="309" r:id="rId28"/>
    <p:sldId id="403" r:id="rId29"/>
    <p:sldId id="417" r:id="rId30"/>
    <p:sldId id="404" r:id="rId31"/>
    <p:sldId id="520" r:id="rId32"/>
    <p:sldId id="407" r:id="rId33"/>
    <p:sldId id="264" r:id="rId34"/>
    <p:sldId id="521" r:id="rId35"/>
    <p:sldId id="523" r:id="rId36"/>
    <p:sldId id="310" r:id="rId37"/>
    <p:sldId id="311" r:id="rId38"/>
    <p:sldId id="312" r:id="rId39"/>
    <p:sldId id="316" r:id="rId40"/>
    <p:sldId id="332" r:id="rId4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3"/>
    <p:restoredTop sz="93228"/>
  </p:normalViewPr>
  <p:slideViewPr>
    <p:cSldViewPr>
      <p:cViewPr varScale="1">
        <p:scale>
          <a:sx n="97" d="100"/>
          <a:sy n="97" d="100"/>
        </p:scale>
        <p:origin x="24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8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9.xml"/><Relationship Id="rId3" Type="http://schemas.openxmlformats.org/officeDocument/2006/relationships/slide" Target="slides/slide24.xml"/><Relationship Id="rId7" Type="http://schemas.openxmlformats.org/officeDocument/2006/relationships/slide" Target="slides/slide38.xml"/><Relationship Id="rId2" Type="http://schemas.openxmlformats.org/officeDocument/2006/relationships/slide" Target="slides/slide23.xml"/><Relationship Id="rId1" Type="http://schemas.openxmlformats.org/officeDocument/2006/relationships/slide" Target="slides/slide11.xml"/><Relationship Id="rId6" Type="http://schemas.openxmlformats.org/officeDocument/2006/relationships/slide" Target="slides/slide36.xml"/><Relationship Id="rId5" Type="http://schemas.openxmlformats.org/officeDocument/2006/relationships/slide" Target="slides/slide26.xml"/><Relationship Id="rId4" Type="http://schemas.openxmlformats.org/officeDocument/2006/relationships/slide" Target="slides/slide25.xml"/><Relationship Id="rId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955B94-A1C6-C440-9B04-1AFD0C7A3F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A886C-4428-D049-BC62-20A2A100B9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873BB357-C777-2545-9514-AD30E7674D3D}" type="datetimeFigureOut">
              <a:rPr lang="en-US"/>
              <a:pPr>
                <a:defRPr/>
              </a:pPr>
              <a:t>8/14/20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185DB4-7E6E-E441-A013-25A1C3AF3B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03B9-758D-234F-92F3-A23F0C8791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1018499-77DB-C54A-BD0D-334CD5A35F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D57CCE8-14C5-CC4D-99E4-08D6D13A7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9696BC8-4E86-314D-9ACD-116E1F3746A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3BF4EDAE-A09F-9442-9441-6B88A8EB201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B4E03E5F-6732-CA4A-9CA7-D91D711FED3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E2C8534-36DC-F440-9660-D0371D172A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0D9A1011-93CA-944F-898F-2FBF300D28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6181908-9DA5-1841-B96F-CF00EB9636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4391935D-4B92-4548-A3F1-0D531F65B9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E67F6EC-48D6-0A47-A2FC-EDB8F975A0EF}" type="slidenum">
              <a:rPr lang="en-US" altLang="zh-CN" smtClean="0"/>
              <a:pPr>
                <a:spcBef>
                  <a:spcPct val="0"/>
                </a:spcBef>
              </a:pPr>
              <a:t>2</a:t>
            </a:fld>
            <a:endParaRPr lang="en-US" altLang="zh-CN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11300117-DC21-534C-8675-C4441A2857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42723AA-B0DD-C747-8EA3-2C1CE7747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EFD631D0-05BB-C341-A4B1-6612A8E591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D8896FF-740A-794F-BEBC-B8BF5A423128}" type="slidenum">
              <a:rPr lang="zh-CN" altLang="en-US" smtClean="0"/>
              <a:pPr>
                <a:spcBef>
                  <a:spcPct val="0"/>
                </a:spcBef>
              </a:pPr>
              <a:t>16</a:t>
            </a:fld>
            <a:endParaRPr lang="en-US" altLang="zh-CN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56A97261-9A30-2F4F-9C16-C113CB0B1B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28D5930-3857-BA41-B9CC-1DF1326E1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4226E6EF-12AC-D14D-A79B-07F2D757C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0ED5A3F-C837-8247-A381-04074D0397FB}" type="slidenum">
              <a:rPr lang="zh-CN" altLang="en-US" smtClean="0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61DC4DA8-D57C-9F47-AF3C-40F63797F2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B3FD807-3516-4442-8A00-090CCAE47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38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A2C2CC65-7B2F-5444-A457-545776DE05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E7CE77C-1871-F440-9FFE-A4FD30C43AD5}" type="slidenum">
              <a:rPr lang="zh-CN" altLang="en-US" smtClean="0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0E2B3A6-7E5A-2E4A-9870-0407937D7C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CCAC15B-1EBC-924F-8699-860263EE86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1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54E3D9EC-E8F2-DD4E-A31E-D3CD512C8C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31BE82D-9EDA-5044-8069-8B42F6316F0D}" type="slidenum">
              <a:rPr lang="zh-CN" altLang="en-US" smtClean="0"/>
              <a:pPr>
                <a:spcBef>
                  <a:spcPct val="0"/>
                </a:spcBef>
              </a:pPr>
              <a:t>19</a:t>
            </a:fld>
            <a:endParaRPr lang="en-US" altLang="zh-CN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05F87DD-E265-8D44-9955-6F27D6740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57093D0-42CE-0740-A35D-1DB2C4DFE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468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72">
            <a:extLst>
              <a:ext uri="{FF2B5EF4-FFF2-40B4-BE49-F238E27FC236}">
                <a16:creationId xmlns:a16="http://schemas.microsoft.com/office/drawing/2014/main" id="{7F23E66A-F50B-A047-ACDD-6F070B0E621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41986" name="Shape 73">
            <a:extLst>
              <a:ext uri="{FF2B5EF4-FFF2-40B4-BE49-F238E27FC236}">
                <a16:creationId xmlns:a16="http://schemas.microsoft.com/office/drawing/2014/main" id="{D80B54CB-4F4E-1243-86C9-8FDD125E4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266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0C8C3F84-397A-0E40-87D1-477CAF34F8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000056B-87B9-BE4B-A878-A460E6D5F90E}" type="slidenum">
              <a:rPr lang="zh-CN" altLang="en-US" smtClean="0"/>
              <a:pPr>
                <a:spcBef>
                  <a:spcPct val="0"/>
                </a:spcBef>
              </a:pPr>
              <a:t>22</a:t>
            </a:fld>
            <a:endParaRPr lang="en-US" altLang="zh-CN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D3F06E42-C3E7-0B49-9CAA-B0FABCD8E5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3135365-90A4-6C4D-A6C7-703C2D511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40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computer vision and computer graphics, people have been working on 3D scene reconstruction, from multiple</a:t>
            </a:r>
            <a:r>
              <a:rPr lang="en-US" baseline="0" dirty="0"/>
              <a:t> cameras. Reconstructing static scene, such as the indoor or outdoor buildings, etc. has become no surprise. But for reconstructing dynamic human body and motion, it is always been a huge challenge. One of the most notable work is in 2015, researchers from MSR proposed the so-called “</a:t>
            </a:r>
            <a:r>
              <a:rPr lang="en-US" baseline="0" dirty="0" err="1"/>
              <a:t>streamable</a:t>
            </a:r>
            <a:r>
              <a:rPr lang="en-US" baseline="0" dirty="0"/>
              <a:t> free-viewpoint video”, which is actually a sequentially reconstructed dynamic 3D scene representation. It captures the scene with 106 synchronized RGB and IR cameras on a calibrated green-screen stage. It is also offline computation, takes about half minute to process each frame.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ACAB-A604-0347-BF80-B80B9B2C3A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36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2016,</a:t>
            </a:r>
            <a:r>
              <a:rPr lang="en-US" baseline="0" dirty="0"/>
              <a:t> researchers from MSR proposed a real-time multi-view dynamic reconstruction system called Fusion4D, using a set of 24 cameras producing 8 </a:t>
            </a:r>
            <a:r>
              <a:rPr lang="en-US" baseline="0" dirty="0" err="1"/>
              <a:t>depthmaps</a:t>
            </a:r>
            <a:r>
              <a:rPr lang="en-US" baseline="0" dirty="0"/>
              <a:t> and RGB images at the same time. Based on that, a </a:t>
            </a:r>
            <a:r>
              <a:rPr lang="en-US" baseline="0" dirty="0" err="1"/>
              <a:t>Holoportation</a:t>
            </a:r>
            <a:r>
              <a:rPr lang="en-US" baseline="0" dirty="0"/>
              <a:t> system is proposed, where users from geographically distributed spaces, and wearing </a:t>
            </a:r>
            <a:r>
              <a:rPr lang="en-US" baseline="0" dirty="0" err="1"/>
              <a:t>Hololens</a:t>
            </a:r>
            <a:r>
              <a:rPr lang="en-US" baseline="0" dirty="0"/>
              <a:t> can interact with each other in the same virtual space </a:t>
            </a:r>
            <a:r>
              <a:rPr lang="en-US" baseline="0" dirty="0" err="1"/>
              <a:t>seemlessly</a:t>
            </a:r>
            <a:r>
              <a:rPr lang="en-US" baseline="0" dirty="0"/>
              <a:t>. Very impressive system! But it still uses 24 cameras and 9 PCs to compute.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ACAB-A604-0347-BF80-B80B9B2C3A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75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732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6D041-6DC1-45E3-A189-D6EC3285B7EF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69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732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6D041-6DC1-45E3-A189-D6EC3285B7EF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70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AA1ED79-E8C4-A84E-A4A2-EE37E95A0D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CE26793-F248-4541-92BC-AAE3EA46D20C}" type="slidenum">
              <a:rPr lang="en-US" altLang="zh-CN" smtClean="0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85396C48-B66C-C84B-8728-20C17A164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E06B994-26C3-BC48-8D4B-45D3D2E42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160F05C8-2219-7A40-9DCE-C2F18D10C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4FD6FD-7324-A648-A7C1-3D211E10780C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8EFB119B-1C6B-4B45-9938-EE8D9F183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09380BB-2182-1440-B185-4C78EEDAD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C3CAC2F7-282D-0149-8939-B49F388C43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32CEF04-B344-2C47-8611-A74FA337F782}" type="slidenum">
              <a:rPr lang="en-US" altLang="zh-CN" smtClean="0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6381E60-5A0B-6648-A2C7-81DEA9159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9C0B0E6-9F56-F549-879F-733580837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4B03CFEE-2EA1-774A-91A7-9EF9D31809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6CC6B61-40A5-F64C-8505-BBED58C98647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358A4684-0486-ED48-8EBD-D09B6761CB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9CF72EE-418F-004B-8CB3-F069F070F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CD16C162-7CE8-EC40-806C-46B3A3E1D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9E3AB18-8AEF-D947-8091-C8D1F680CD43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B8247A5-CD2B-CA4E-B607-C248604B0F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0A516F2-A80A-8844-ACC0-A14DE87D9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947C6418-31D0-6F4F-B1FD-C225CF8AB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9D8228-6D55-D841-B66D-1455A3EE759E}" type="slidenum">
              <a:rPr lang="en-US" altLang="zh-CN" smtClean="0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F28689D-1518-0C44-B107-5E866255F5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323424F2-3F42-6742-AB81-1406B03B7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055A8E66-E911-F249-9219-9D4F866DC5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B6AFB3A-CB29-2245-8E5B-37D74B98044F}" type="slidenum">
              <a:rPr lang="en-US" altLang="zh-CN" smtClean="0"/>
              <a:pPr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46326CE4-FC3D-0B45-B182-900A364991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1D42038-B4F8-B444-9B2B-1AA06681A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67D8B27-DE7E-8B48-B096-0A0A538697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F6E6845-740F-EC4D-8EB9-66554346F924}" type="slidenum">
              <a:rPr lang="zh-CN" altLang="en-US" smtClean="0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6FF843E0-30CE-F641-82E9-59FBE0CA4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0FB4FD3-311E-354F-9147-78929D901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allpaper.jpg">
            <a:extLst>
              <a:ext uri="{FF2B5EF4-FFF2-40B4-BE49-F238E27FC236}">
                <a16:creationId xmlns:a16="http://schemas.microsoft.com/office/drawing/2014/main" id="{102447C3-2193-DC4D-9B8C-1BED214AB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0">
            <a:extLst>
              <a:ext uri="{FF2B5EF4-FFF2-40B4-BE49-F238E27FC236}">
                <a16:creationId xmlns:a16="http://schemas.microsoft.com/office/drawing/2014/main" id="{320E09BD-78BA-E64E-B114-974012BC0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0"/>
            <a:ext cx="0" cy="5334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B2032B3F-5A87-0B46-868F-087D85497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90488"/>
            <a:ext cx="1485900" cy="366712"/>
          </a:xfrm>
          <a:prstGeom prst="rect">
            <a:avLst/>
          </a:prstGeom>
          <a:noFill/>
          <a:ln>
            <a:noFill/>
          </a:ln>
          <a:effectLst>
            <a:outerShdw dist="25399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defRPr/>
            </a:pPr>
            <a:r>
              <a:rPr lang="en-US" b="1">
                <a:solidFill>
                  <a:schemeClr val="bg1"/>
                </a:solidFill>
                <a:latin typeface="Times New Roman" charset="0"/>
                <a:ea typeface="Osaka" charset="0"/>
                <a:cs typeface="Osaka" charset="0"/>
              </a:rPr>
              <a:t>UT DALLAS</a:t>
            </a:r>
            <a:endParaRPr lang="en-US">
              <a:solidFill>
                <a:schemeClr val="bg1"/>
              </a:solidFill>
              <a:ea typeface="Osaka" charset="0"/>
              <a:cs typeface="Osaka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D623607B-54E5-DC42-A98D-1C267917D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20650"/>
            <a:ext cx="617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400">
                <a:solidFill>
                  <a:schemeClr val="bg1"/>
                </a:solidFill>
                <a:ea typeface="Osaka" charset="0"/>
                <a:cs typeface="Osaka" charset="0"/>
              </a:rPr>
              <a:t>Erik Jonsson School of Engineering &amp; Computer Science</a:t>
            </a:r>
            <a:endParaRPr lang="en-US">
              <a:solidFill>
                <a:schemeClr val="bg1"/>
              </a:solidFill>
              <a:ea typeface="Osaka" charset="0"/>
              <a:cs typeface="Osaka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E03D0107-1BDE-B34B-8448-7B5BA2713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9144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en-US" altLang="en-US" sz="1800">
              <a:ea typeface="Osaka" charset="-128"/>
            </a:endParaRP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CF586677-C1C7-7E49-AEE0-95C575AFB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30963"/>
            <a:ext cx="3962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200" b="1">
                <a:solidFill>
                  <a:schemeClr val="bg1"/>
                </a:solidFill>
                <a:ea typeface="Osaka" charset="0"/>
                <a:cs typeface="Osaka" charset="0"/>
              </a:rPr>
              <a:t>FEARLESS</a:t>
            </a:r>
            <a:r>
              <a:rPr lang="en-US" sz="1200">
                <a:solidFill>
                  <a:schemeClr val="bg1"/>
                </a:solidFill>
                <a:ea typeface="Osaka" charset="0"/>
                <a:cs typeface="Osaka" charset="0"/>
              </a:rPr>
              <a:t> engineering</a:t>
            </a:r>
            <a:endParaRPr lang="en-US">
              <a:solidFill>
                <a:schemeClr val="bg1"/>
              </a:solidFill>
              <a:ea typeface="Osaka" charset="0"/>
              <a:cs typeface="Osaka" charset="0"/>
            </a:endParaRPr>
          </a:p>
        </p:txBody>
      </p:sp>
      <p:pic>
        <p:nvPicPr>
          <p:cNvPr id="10" name="Picture 16" descr="utdlogo">
            <a:extLst>
              <a:ext uri="{FF2B5EF4-FFF2-40B4-BE49-F238E27FC236}">
                <a16:creationId xmlns:a16="http://schemas.microsoft.com/office/drawing/2014/main" id="{9C2C516F-F577-AC49-A0E4-4ED355EF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6400800"/>
            <a:ext cx="56356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7">
            <a:extLst>
              <a:ext uri="{FF2B5EF4-FFF2-40B4-BE49-F238E27FC236}">
                <a16:creationId xmlns:a16="http://schemas.microsoft.com/office/drawing/2014/main" id="{10B3BDF0-5B5A-914C-85A4-1C51067BC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248400"/>
            <a:ext cx="914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5787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979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1598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3075"/>
            <a:ext cx="8153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828800"/>
            <a:ext cx="40005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86300" y="1828800"/>
            <a:ext cx="4000500" cy="4038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F4121-B2C4-9C4A-B519-F5191A23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248400"/>
            <a:ext cx="20574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CS4361 Computer Graphics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E1799-6A2C-D346-BB2F-1DB6EBC4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Copyright @ Xiaohu Guo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0197C-09B6-F140-8946-163FA30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044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3075"/>
            <a:ext cx="8153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828800"/>
            <a:ext cx="40005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828800"/>
            <a:ext cx="40005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924300"/>
            <a:ext cx="40005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3415E4-8105-EF40-8A7D-39B85261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248400"/>
            <a:ext cx="20574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CS4361 Computer Graphics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92EED8-30B0-C54A-B6D3-CDE3184C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Copyright @ Xiaohu Guo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D2EE60-A4FC-084C-BB7B-3F621159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87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C72D0635-FCE4-E244-9618-78FDF85B5B1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91283C2C-0348-CE47-8181-49472A12ABA7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9553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Divider / 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ntent Placeholder 3"/>
          <p:cNvSpPr>
            <a:spLocks noGrp="1"/>
          </p:cNvSpPr>
          <p:nvPr>
            <p:ph sz="quarter" idx="10"/>
          </p:nvPr>
        </p:nvSpPr>
        <p:spPr>
          <a:xfrm>
            <a:off x="1" y="0"/>
            <a:ext cx="9158600" cy="6858000"/>
          </a:xfrm>
          <a:prstGeom prst="rect">
            <a:avLst/>
          </a:prstGeom>
        </p:spPr>
        <p:txBody>
          <a:bodyPr vert="horz" lIns="73260" tIns="36630" rIns="73260" bIns="36630"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81000" y="-389466"/>
            <a:ext cx="8382000" cy="304801"/>
            <a:chOff x="457200" y="-389468"/>
            <a:chExt cx="8229600" cy="304801"/>
          </a:xfrm>
        </p:grpSpPr>
        <p:cxnSp>
          <p:nvCxnSpPr>
            <p:cNvPr id="7" name="Straight Connector 19"/>
            <p:cNvCxnSpPr>
              <a:cxnSpLocks noChangeShapeType="1"/>
            </p:cNvCxnSpPr>
            <p:nvPr userDrawn="1"/>
          </p:nvCxnSpPr>
          <p:spPr bwMode="auto">
            <a:xfrm rot="5400000" flipH="1" flipV="1">
              <a:off x="321841" y="-243482"/>
              <a:ext cx="272170" cy="1452"/>
            </a:xfrm>
            <a:prstGeom prst="line">
              <a:avLst/>
            </a:prstGeom>
            <a:no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traight Connector 22"/>
            <p:cNvCxnSpPr>
              <a:cxnSpLocks noChangeShapeType="1"/>
            </p:cNvCxnSpPr>
            <p:nvPr userDrawn="1"/>
          </p:nvCxnSpPr>
          <p:spPr bwMode="auto">
            <a:xfrm rot="5400000" flipH="1" flipV="1">
              <a:off x="8545168" y="-239326"/>
              <a:ext cx="281941" cy="1323"/>
            </a:xfrm>
            <a:prstGeom prst="line">
              <a:avLst/>
            </a:prstGeom>
            <a:no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Straight Connector 8"/>
            <p:cNvCxnSpPr/>
            <p:nvPr userDrawn="1"/>
          </p:nvCxnSpPr>
          <p:spPr bwMode="auto">
            <a:xfrm rot="5400000">
              <a:off x="3122465" y="-166049"/>
              <a:ext cx="160309" cy="1452"/>
            </a:xfrm>
            <a:prstGeom prst="line">
              <a:avLst/>
            </a:prstGeom>
            <a:no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traight Connector 9"/>
            <p:cNvCxnSpPr/>
            <p:nvPr userDrawn="1"/>
          </p:nvCxnSpPr>
          <p:spPr bwMode="auto">
            <a:xfrm rot="5400000">
              <a:off x="5863279" y="-165798"/>
              <a:ext cx="160811" cy="1452"/>
            </a:xfrm>
            <a:prstGeom prst="line">
              <a:avLst/>
            </a:prstGeom>
            <a:no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Rectangle 10"/>
            <p:cNvSpPr/>
            <p:nvPr userDrawn="1"/>
          </p:nvSpPr>
          <p:spPr bwMode="auto">
            <a:xfrm>
              <a:off x="527641" y="-379636"/>
              <a:ext cx="1915281" cy="78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 bwMode="auto">
            <a:xfrm rot="5400000">
              <a:off x="4500598" y="-312300"/>
              <a:ext cx="133501" cy="1452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traight Connector 12"/>
            <p:cNvCxnSpPr/>
            <p:nvPr userDrawn="1"/>
          </p:nvCxnSpPr>
          <p:spPr bwMode="auto">
            <a:xfrm rot="5400000">
              <a:off x="6554035" y="-318299"/>
              <a:ext cx="143789" cy="1452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traight Connector 13"/>
            <p:cNvCxnSpPr/>
            <p:nvPr userDrawn="1"/>
          </p:nvCxnSpPr>
          <p:spPr bwMode="auto">
            <a:xfrm rot="5400000">
              <a:off x="2440642" y="-318199"/>
              <a:ext cx="143989" cy="1452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Rectangle 14"/>
            <p:cNvSpPr/>
            <p:nvPr userDrawn="1"/>
          </p:nvSpPr>
          <p:spPr bwMode="auto">
            <a:xfrm>
              <a:off x="2582352" y="-379636"/>
              <a:ext cx="1915282" cy="78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 bwMode="auto">
            <a:xfrm>
              <a:off x="4637064" y="-379636"/>
              <a:ext cx="1919151" cy="78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7" name="Rectangle 16"/>
            <p:cNvSpPr/>
            <p:nvPr userDrawn="1"/>
          </p:nvSpPr>
          <p:spPr bwMode="auto">
            <a:xfrm>
              <a:off x="6695645" y="-379636"/>
              <a:ext cx="1920844" cy="78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8" name="Rectangle 17"/>
            <p:cNvSpPr/>
            <p:nvPr userDrawn="1"/>
          </p:nvSpPr>
          <p:spPr bwMode="auto">
            <a:xfrm>
              <a:off x="528623" y="-184197"/>
              <a:ext cx="2603300" cy="7855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>
              <a:off x="3273317" y="-184197"/>
              <a:ext cx="2599671" cy="7855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>
              <a:off x="6014382" y="-184197"/>
              <a:ext cx="2601122" cy="7855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cxnSp>
          <p:nvCxnSpPr>
            <p:cNvPr id="21" name="Straight Connector 20"/>
            <p:cNvCxnSpPr/>
            <p:nvPr userDrawn="1"/>
          </p:nvCxnSpPr>
          <p:spPr>
            <a:xfrm>
              <a:off x="457200" y="-242756"/>
              <a:ext cx="8229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" name="Group 21"/>
          <p:cNvGrpSpPr/>
          <p:nvPr userDrawn="1"/>
        </p:nvGrpSpPr>
        <p:grpSpPr>
          <a:xfrm>
            <a:off x="9251934" y="455353"/>
            <a:ext cx="421787" cy="5972803"/>
            <a:chOff x="9251932" y="455351"/>
            <a:chExt cx="421787" cy="5972803"/>
          </a:xfrm>
        </p:grpSpPr>
        <p:cxnSp>
          <p:nvCxnSpPr>
            <p:cNvPr id="23" name="Straight Connector 22"/>
            <p:cNvCxnSpPr/>
            <p:nvPr userDrawn="1"/>
          </p:nvCxnSpPr>
          <p:spPr bwMode="auto">
            <a:xfrm rot="5400000" flipH="1" flipV="1">
              <a:off x="7208126" y="4073484"/>
              <a:ext cx="4700016" cy="1099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Rectangle 23"/>
            <p:cNvSpPr/>
            <p:nvPr userDrawn="1"/>
          </p:nvSpPr>
          <p:spPr bwMode="auto">
            <a:xfrm flipH="1">
              <a:off x="9363955" y="1724025"/>
              <a:ext cx="82263" cy="4704129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72000" tIns="36000" rIns="72000" bIns="36000" rtlCol="0" anchor="ctr">
              <a:prstTxWarp prst="textNoShape">
                <a:avLst/>
              </a:prstTxWarp>
              <a:noAutofit/>
            </a:bodyPr>
            <a:lstStyle/>
            <a:p>
              <a:pPr algn="ctr" defTabSz="366291">
                <a:lnSpc>
                  <a:spcPct val="112000"/>
                </a:lnSpc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25" name="Rectangle 24"/>
            <p:cNvSpPr/>
            <p:nvPr userDrawn="1"/>
          </p:nvSpPr>
          <p:spPr bwMode="auto">
            <a:xfrm flipH="1">
              <a:off x="9251932" y="3445845"/>
              <a:ext cx="89877" cy="2982309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72000" tIns="36000" rIns="72000" bIns="36000" rtlCol="0" anchor="ctr">
              <a:prstTxWarp prst="textNoShape">
                <a:avLst/>
              </a:prstTxWarp>
              <a:noAutofit/>
            </a:bodyPr>
            <a:lstStyle/>
            <a:p>
              <a:pPr algn="ctr" defTabSz="366291">
                <a:lnSpc>
                  <a:spcPct val="112000"/>
                </a:lnSpc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26" name="Rectangle 25"/>
            <p:cNvSpPr/>
            <p:nvPr userDrawn="1"/>
          </p:nvSpPr>
          <p:spPr bwMode="auto">
            <a:xfrm flipH="1">
              <a:off x="9251932" y="1724025"/>
              <a:ext cx="88778" cy="1706563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72000" tIns="36000" rIns="72000" bIns="36000" rtlCol="0" anchor="ctr">
              <a:prstTxWarp prst="textNoShape">
                <a:avLst/>
              </a:prstTxWarp>
              <a:noAutofit/>
            </a:bodyPr>
            <a:lstStyle/>
            <a:p>
              <a:pPr algn="ctr" defTabSz="366291">
                <a:lnSpc>
                  <a:spcPct val="112000"/>
                </a:lnSpc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251932" y="455351"/>
              <a:ext cx="41148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Straight Connector 27"/>
            <p:cNvCxnSpPr/>
            <p:nvPr userDrawn="1"/>
          </p:nvCxnSpPr>
          <p:spPr>
            <a:xfrm>
              <a:off x="9445119" y="3438216"/>
              <a:ext cx="228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Straight Connector 28"/>
            <p:cNvCxnSpPr/>
            <p:nvPr userDrawn="1"/>
          </p:nvCxnSpPr>
          <p:spPr>
            <a:xfrm>
              <a:off x="9445119" y="4931017"/>
              <a:ext cx="228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Straight Connector 29"/>
            <p:cNvCxnSpPr/>
            <p:nvPr userDrawn="1"/>
          </p:nvCxnSpPr>
          <p:spPr>
            <a:xfrm>
              <a:off x="9445119" y="1724025"/>
              <a:ext cx="228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Straight Connector 30"/>
            <p:cNvCxnSpPr/>
            <p:nvPr userDrawn="1"/>
          </p:nvCxnSpPr>
          <p:spPr>
            <a:xfrm>
              <a:off x="9445119" y="6423818"/>
              <a:ext cx="228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" name="Group 31"/>
          <p:cNvGrpSpPr/>
          <p:nvPr userDrawn="1"/>
        </p:nvGrpSpPr>
        <p:grpSpPr>
          <a:xfrm flipH="1">
            <a:off x="-519142" y="455353"/>
            <a:ext cx="421777" cy="5972803"/>
            <a:chOff x="9251954" y="455351"/>
            <a:chExt cx="421778" cy="5972803"/>
          </a:xfrm>
        </p:grpSpPr>
        <p:cxnSp>
          <p:nvCxnSpPr>
            <p:cNvPr id="33" name="Straight Connector 32"/>
            <p:cNvCxnSpPr/>
            <p:nvPr userDrawn="1"/>
          </p:nvCxnSpPr>
          <p:spPr bwMode="auto">
            <a:xfrm rot="5400000" flipH="1" flipV="1">
              <a:off x="7208149" y="4073484"/>
              <a:ext cx="4700016" cy="1099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Rectangle 33"/>
            <p:cNvSpPr/>
            <p:nvPr userDrawn="1"/>
          </p:nvSpPr>
          <p:spPr bwMode="auto">
            <a:xfrm flipH="1">
              <a:off x="9363977" y="1724025"/>
              <a:ext cx="82264" cy="4704129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72000" tIns="36000" rIns="72000" bIns="36000" rtlCol="0" anchor="ctr">
              <a:prstTxWarp prst="textNoShape">
                <a:avLst/>
              </a:prstTxWarp>
              <a:noAutofit/>
            </a:bodyPr>
            <a:lstStyle/>
            <a:p>
              <a:pPr algn="ctr" defTabSz="366291">
                <a:lnSpc>
                  <a:spcPct val="112000"/>
                </a:lnSpc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flipH="1">
              <a:off x="9251954" y="3445845"/>
              <a:ext cx="89877" cy="2982309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72000" tIns="36000" rIns="72000" bIns="36000" rtlCol="0" anchor="ctr">
              <a:prstTxWarp prst="textNoShape">
                <a:avLst/>
              </a:prstTxWarp>
              <a:noAutofit/>
            </a:bodyPr>
            <a:lstStyle/>
            <a:p>
              <a:pPr algn="ctr" defTabSz="366291">
                <a:lnSpc>
                  <a:spcPct val="112000"/>
                </a:lnSpc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36" name="Rectangle 35"/>
            <p:cNvSpPr/>
            <p:nvPr userDrawn="1"/>
          </p:nvSpPr>
          <p:spPr bwMode="auto">
            <a:xfrm flipH="1">
              <a:off x="9251954" y="1724025"/>
              <a:ext cx="88779" cy="1706563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72000" tIns="36000" rIns="72000" bIns="36000" rtlCol="0" anchor="ctr">
              <a:prstTxWarp prst="textNoShape">
                <a:avLst/>
              </a:prstTxWarp>
              <a:noAutofit/>
            </a:bodyPr>
            <a:lstStyle/>
            <a:p>
              <a:pPr algn="ctr" defTabSz="366291">
                <a:lnSpc>
                  <a:spcPct val="112000"/>
                </a:lnSpc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cxnSp>
          <p:nvCxnSpPr>
            <p:cNvPr id="37" name="Straight Connector 36"/>
            <p:cNvCxnSpPr/>
            <p:nvPr userDrawn="1"/>
          </p:nvCxnSpPr>
          <p:spPr>
            <a:xfrm>
              <a:off x="9251959" y="455351"/>
              <a:ext cx="411481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Straight Connector 37"/>
            <p:cNvCxnSpPr/>
            <p:nvPr userDrawn="1"/>
          </p:nvCxnSpPr>
          <p:spPr>
            <a:xfrm>
              <a:off x="9445132" y="3438216"/>
              <a:ext cx="228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Straight Connector 38"/>
            <p:cNvCxnSpPr/>
            <p:nvPr userDrawn="1"/>
          </p:nvCxnSpPr>
          <p:spPr>
            <a:xfrm>
              <a:off x="9445125" y="4931017"/>
              <a:ext cx="228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Straight Connector 39"/>
            <p:cNvCxnSpPr/>
            <p:nvPr userDrawn="1"/>
          </p:nvCxnSpPr>
          <p:spPr>
            <a:xfrm>
              <a:off x="9445112" y="1724025"/>
              <a:ext cx="228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Straight Connector 40"/>
            <p:cNvCxnSpPr/>
            <p:nvPr userDrawn="1"/>
          </p:nvCxnSpPr>
          <p:spPr>
            <a:xfrm>
              <a:off x="9445119" y="6423818"/>
              <a:ext cx="228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" name="Group 41"/>
          <p:cNvGrpSpPr/>
          <p:nvPr userDrawn="1"/>
        </p:nvGrpSpPr>
        <p:grpSpPr>
          <a:xfrm flipV="1">
            <a:off x="381000" y="6972302"/>
            <a:ext cx="8382000" cy="304801"/>
            <a:chOff x="457200" y="-389468"/>
            <a:chExt cx="8229600" cy="304801"/>
          </a:xfrm>
        </p:grpSpPr>
        <p:cxnSp>
          <p:nvCxnSpPr>
            <p:cNvPr id="43" name="Straight Connector 19"/>
            <p:cNvCxnSpPr>
              <a:cxnSpLocks noChangeShapeType="1"/>
            </p:cNvCxnSpPr>
            <p:nvPr userDrawn="1"/>
          </p:nvCxnSpPr>
          <p:spPr bwMode="auto">
            <a:xfrm rot="5400000" flipH="1" flipV="1">
              <a:off x="321841" y="-243482"/>
              <a:ext cx="272170" cy="1452"/>
            </a:xfrm>
            <a:prstGeom prst="line">
              <a:avLst/>
            </a:prstGeom>
            <a:no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Straight Connector 22"/>
            <p:cNvCxnSpPr>
              <a:cxnSpLocks noChangeShapeType="1"/>
            </p:cNvCxnSpPr>
            <p:nvPr userDrawn="1"/>
          </p:nvCxnSpPr>
          <p:spPr bwMode="auto">
            <a:xfrm rot="5400000" flipH="1" flipV="1">
              <a:off x="8545168" y="-239326"/>
              <a:ext cx="281941" cy="1323"/>
            </a:xfrm>
            <a:prstGeom prst="line">
              <a:avLst/>
            </a:prstGeom>
            <a:no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Straight Connector 44"/>
            <p:cNvCxnSpPr/>
            <p:nvPr userDrawn="1"/>
          </p:nvCxnSpPr>
          <p:spPr bwMode="auto">
            <a:xfrm rot="5400000">
              <a:off x="3122465" y="-166049"/>
              <a:ext cx="160309" cy="1452"/>
            </a:xfrm>
            <a:prstGeom prst="line">
              <a:avLst/>
            </a:prstGeom>
            <a:no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Straight Connector 45"/>
            <p:cNvCxnSpPr/>
            <p:nvPr userDrawn="1"/>
          </p:nvCxnSpPr>
          <p:spPr bwMode="auto">
            <a:xfrm rot="5400000">
              <a:off x="5863279" y="-165798"/>
              <a:ext cx="160811" cy="1452"/>
            </a:xfrm>
            <a:prstGeom prst="line">
              <a:avLst/>
            </a:prstGeom>
            <a:no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" name="Rectangle 46"/>
            <p:cNvSpPr/>
            <p:nvPr userDrawn="1"/>
          </p:nvSpPr>
          <p:spPr bwMode="auto">
            <a:xfrm>
              <a:off x="527641" y="-379636"/>
              <a:ext cx="1915281" cy="7822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cxnSp>
          <p:nvCxnSpPr>
            <p:cNvPr id="48" name="Straight Connector 47"/>
            <p:cNvCxnSpPr/>
            <p:nvPr userDrawn="1"/>
          </p:nvCxnSpPr>
          <p:spPr bwMode="auto">
            <a:xfrm rot="5400000">
              <a:off x="4500598" y="-312300"/>
              <a:ext cx="133501" cy="1452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Straight Connector 48"/>
            <p:cNvCxnSpPr/>
            <p:nvPr userDrawn="1"/>
          </p:nvCxnSpPr>
          <p:spPr bwMode="auto">
            <a:xfrm rot="5400000">
              <a:off x="6554035" y="-318299"/>
              <a:ext cx="143789" cy="1452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Straight Connector 49"/>
            <p:cNvCxnSpPr/>
            <p:nvPr userDrawn="1"/>
          </p:nvCxnSpPr>
          <p:spPr bwMode="auto">
            <a:xfrm rot="5400000">
              <a:off x="2440642" y="-318199"/>
              <a:ext cx="143989" cy="1452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" name="Rectangle 50"/>
            <p:cNvSpPr/>
            <p:nvPr userDrawn="1"/>
          </p:nvSpPr>
          <p:spPr bwMode="auto">
            <a:xfrm>
              <a:off x="2582352" y="-379636"/>
              <a:ext cx="1915282" cy="78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52" name="Rectangle 51"/>
            <p:cNvSpPr/>
            <p:nvPr userDrawn="1"/>
          </p:nvSpPr>
          <p:spPr bwMode="auto">
            <a:xfrm>
              <a:off x="4637064" y="-379636"/>
              <a:ext cx="1919151" cy="78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53" name="Rectangle 52"/>
            <p:cNvSpPr/>
            <p:nvPr userDrawn="1"/>
          </p:nvSpPr>
          <p:spPr bwMode="auto">
            <a:xfrm>
              <a:off x="6695645" y="-379636"/>
              <a:ext cx="1920844" cy="78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54" name="Rectangle 53"/>
            <p:cNvSpPr/>
            <p:nvPr userDrawn="1"/>
          </p:nvSpPr>
          <p:spPr bwMode="auto">
            <a:xfrm>
              <a:off x="528623" y="-184197"/>
              <a:ext cx="2603300" cy="7855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55" name="Rectangle 54"/>
            <p:cNvSpPr/>
            <p:nvPr userDrawn="1"/>
          </p:nvSpPr>
          <p:spPr bwMode="auto">
            <a:xfrm>
              <a:off x="3273317" y="-184197"/>
              <a:ext cx="2599671" cy="7855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56" name="Rectangle 55"/>
            <p:cNvSpPr/>
            <p:nvPr userDrawn="1"/>
          </p:nvSpPr>
          <p:spPr bwMode="auto">
            <a:xfrm>
              <a:off x="6014382" y="-184197"/>
              <a:ext cx="2601122" cy="7855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txBody>
            <a:bodyPr rtlCol="0" anchor="ctr">
              <a:prstTxWarp prst="textNoShape">
                <a:avLst/>
              </a:prstTxWarp>
            </a:bodyPr>
            <a:lstStyle/>
            <a:p>
              <a:pPr algn="ctr" defTabSz="366291">
                <a:buFont typeface="Abadi MT Condensed Extra Bold" pitchFamily="-106" charset="0"/>
                <a:buNone/>
              </a:pPr>
              <a:endParaRPr lang="en-GB" sz="1100" dirty="0">
                <a:solidFill>
                  <a:srgbClr val="000000"/>
                </a:solidFill>
                <a:latin typeface="Times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cxnSp>
          <p:nvCxnSpPr>
            <p:cNvPr id="57" name="Straight Connector 56"/>
            <p:cNvCxnSpPr/>
            <p:nvPr userDrawn="1"/>
          </p:nvCxnSpPr>
          <p:spPr>
            <a:xfrm>
              <a:off x="457200" y="-242756"/>
              <a:ext cx="8229600" cy="0"/>
            </a:xfrm>
            <a:prstGeom prst="line">
              <a:avLst/>
            </a:prstGeom>
            <a:noFill/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8109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47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142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86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50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9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95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29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49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wallpaper.jpg">
            <a:extLst>
              <a:ext uri="{FF2B5EF4-FFF2-40B4-BE49-F238E27FC236}">
                <a16:creationId xmlns:a16="http://schemas.microsoft.com/office/drawing/2014/main" id="{9DF9E5AE-D19D-0247-949C-15A8E98534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524A88A8-9645-6C43-A8D8-F9258BBD2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64D6E586-39B6-CF43-AB05-06A0985B6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21">
            <a:extLst>
              <a:ext uri="{FF2B5EF4-FFF2-40B4-BE49-F238E27FC236}">
                <a16:creationId xmlns:a16="http://schemas.microsoft.com/office/drawing/2014/main" id="{F0952123-9963-5C4C-B2FA-330BA25DB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9144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en-US" altLang="en-US" sz="1800">
              <a:ea typeface="Osaka" charset="-128"/>
            </a:endParaRP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956929B1-FC02-F044-88E6-D5C115FF5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30963"/>
            <a:ext cx="3962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200" b="1">
                <a:solidFill>
                  <a:schemeClr val="bg1"/>
                </a:solidFill>
                <a:ea typeface="Osaka" charset="0"/>
                <a:cs typeface="Osaka" charset="0"/>
              </a:rPr>
              <a:t>FEARLESS</a:t>
            </a:r>
            <a:r>
              <a:rPr lang="en-US" sz="1200">
                <a:solidFill>
                  <a:schemeClr val="bg1"/>
                </a:solidFill>
                <a:ea typeface="Osaka" charset="0"/>
                <a:cs typeface="Osaka" charset="0"/>
              </a:rPr>
              <a:t> engineering</a:t>
            </a:r>
            <a:endParaRPr lang="en-US">
              <a:solidFill>
                <a:schemeClr val="bg1"/>
              </a:solidFill>
              <a:ea typeface="Osaka" charset="0"/>
              <a:cs typeface="Osaka" charset="0"/>
            </a:endParaRPr>
          </a:p>
        </p:txBody>
      </p:sp>
      <p:pic>
        <p:nvPicPr>
          <p:cNvPr id="1031" name="Picture 24" descr="utdlogo">
            <a:extLst>
              <a:ext uri="{FF2B5EF4-FFF2-40B4-BE49-F238E27FC236}">
                <a16:creationId xmlns:a16="http://schemas.microsoft.com/office/drawing/2014/main" id="{4953C06B-8391-9E46-A1D3-F35C5E7B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6400800"/>
            <a:ext cx="56356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7" r:id="rId12"/>
    <p:sldLayoutId id="2147484138" r:id="rId13"/>
    <p:sldLayoutId id="2147484139" r:id="rId14"/>
    <p:sldLayoutId id="2147484140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Osaka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Osaka" pitchFamily="-80" charset="-128"/>
          <a:cs typeface="Osaka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Osaka" pitchFamily="-80" charset="-128"/>
          <a:cs typeface="Osaka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Osaka" pitchFamily="-80" charset="-128"/>
          <a:cs typeface="Osaka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Osaka" pitchFamily="-80" charset="-128"/>
          <a:cs typeface="Osaka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Osaka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Osaka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Osaka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Osak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Osak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  <a:ea typeface="+mn-ea"/>
          <a:cs typeface="Osak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Osak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bg1"/>
          </a:solidFill>
          <a:latin typeface="+mn-lt"/>
          <a:ea typeface="+mn-ea"/>
          <a:cs typeface="Osak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  <a:ea typeface="+mn-ea"/>
          <a:cs typeface="Osak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enxu.zhang@utdalla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e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e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microsoft.com/office/2007/relationships/hdphoto" Target="../media/hdphoto2.wdp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5">
            <a:extLst>
              <a:ext uri="{FF2B5EF4-FFF2-40B4-BE49-F238E27FC236}">
                <a16:creationId xmlns:a16="http://schemas.microsoft.com/office/drawing/2014/main" id="{16266DFF-654D-BD44-B8F6-521DC1BAFF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2130425"/>
            <a:ext cx="8382000" cy="1470025"/>
          </a:xfrm>
        </p:spPr>
        <p:txBody>
          <a:bodyPr/>
          <a:lstStyle/>
          <a:p>
            <a:pPr eaLnBrk="1" hangingPunct="1"/>
            <a:r>
              <a:rPr lang="en-US" altLang="zh-CN"/>
              <a:t>CS 6323: </a:t>
            </a:r>
            <a:br>
              <a:rPr lang="en-US" altLang="zh-CN"/>
            </a:br>
            <a:r>
              <a:rPr lang="en-US" altLang="zh-CN"/>
              <a:t>Computer Animation &amp; Gaming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464321C2-FD20-3445-BEBD-CF9834BF5F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91000"/>
            <a:ext cx="6400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j-lt"/>
                <a:cs typeface="+mn-cs"/>
              </a:rPr>
              <a:t>Fall 2020</a:t>
            </a:r>
          </a:p>
        </p:txBody>
      </p:sp>
      <p:sp>
        <p:nvSpPr>
          <p:cNvPr id="8195" name="Line 8">
            <a:extLst>
              <a:ext uri="{FF2B5EF4-FFF2-40B4-BE49-F238E27FC236}">
                <a16:creationId xmlns:a16="http://schemas.microsoft.com/office/drawing/2014/main" id="{D368DAE0-CECE-E54B-A0D1-BE05A62B23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7338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C2D130C2-7BED-0D44-8E73-AA24B0205CB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514600"/>
            <a:ext cx="7772400" cy="1143000"/>
          </a:xfrm>
        </p:spPr>
        <p:txBody>
          <a:bodyPr/>
          <a:lstStyle/>
          <a:p>
            <a:r>
              <a:rPr lang="en-US" altLang="en-US"/>
              <a:t>Computer Animation Overview</a:t>
            </a:r>
          </a:p>
        </p:txBody>
      </p:sp>
      <p:sp>
        <p:nvSpPr>
          <p:cNvPr id="25602" name="Line 8">
            <a:extLst>
              <a:ext uri="{FF2B5EF4-FFF2-40B4-BE49-F238E27FC236}">
                <a16:creationId xmlns:a16="http://schemas.microsoft.com/office/drawing/2014/main" id="{45E97444-EFDB-7042-9706-B29B24B83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7338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185E56E-1A2D-7445-BFDD-D01559E50E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7174E217-3F1B-CF42-B83F-D500FA3BC9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Special Effects (Movies, TV)</a:t>
            </a:r>
          </a:p>
          <a:p>
            <a:r>
              <a:rPr lang="en-US" altLang="en-US"/>
              <a:t>Video Games</a:t>
            </a:r>
          </a:p>
          <a:p>
            <a:r>
              <a:rPr lang="en-US" altLang="en-US"/>
              <a:t>Virtual Reality</a:t>
            </a:r>
          </a:p>
          <a:p>
            <a:r>
              <a:rPr lang="en-US" altLang="en-US"/>
              <a:t>Simulation, Training, Military</a:t>
            </a:r>
          </a:p>
          <a:p>
            <a:r>
              <a:rPr lang="en-US" altLang="en-US"/>
              <a:t>Medical</a:t>
            </a:r>
          </a:p>
          <a:p>
            <a:r>
              <a:rPr lang="en-US" altLang="en-US"/>
              <a:t>Robotics</a:t>
            </a:r>
          </a:p>
          <a:p>
            <a:r>
              <a:rPr lang="en-US" altLang="en-US"/>
              <a:t>Visualization</a:t>
            </a:r>
          </a:p>
          <a:p>
            <a:endParaRPr lang="en-US" alt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B608C883-F634-5C47-AB52-A081641678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>
            <a:extLst>
              <a:ext uri="{FF2B5EF4-FFF2-40B4-BE49-F238E27FC236}">
                <a16:creationId xmlns:a16="http://schemas.microsoft.com/office/drawing/2014/main" id="{DEBAD20F-BDB9-1048-A14C-CA2C6126ECA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2385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BD9F26D-1659-AD49-AC0A-210A906DD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Entertainment Industry: Game</a:t>
            </a:r>
          </a:p>
        </p:txBody>
      </p:sp>
      <p:sp>
        <p:nvSpPr>
          <p:cNvPr id="27651" name="Rectangle 12">
            <a:extLst>
              <a:ext uri="{FF2B5EF4-FFF2-40B4-BE49-F238E27FC236}">
                <a16:creationId xmlns:a16="http://schemas.microsoft.com/office/drawing/2014/main" id="{DB9590C8-F894-3345-9F8A-7D6D88FB4B6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809750"/>
            <a:ext cx="4117975" cy="2228850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500">
                <a:ea typeface="宋体" panose="02010600030101010101" pitchFamily="2" charset="-122"/>
              </a:rPr>
              <a:t>High demand entertainment industry</a:t>
            </a:r>
          </a:p>
          <a:p>
            <a:pPr>
              <a:lnSpc>
                <a:spcPct val="80000"/>
              </a:lnSpc>
            </a:pPr>
            <a:r>
              <a:rPr lang="en-US" altLang="zh-CN" sz="2500">
                <a:ea typeface="宋体" panose="02010600030101010101" pitchFamily="2" charset="-122"/>
              </a:rPr>
              <a:t>Character Animation</a:t>
            </a:r>
          </a:p>
          <a:p>
            <a:pPr lvl="1">
              <a:lnSpc>
                <a:spcPct val="80000"/>
              </a:lnSpc>
            </a:pPr>
            <a:r>
              <a:rPr lang="en-US" altLang="zh-CN" sz="1800">
                <a:ea typeface="宋体" panose="02010600030101010101" pitchFamily="2" charset="-122"/>
              </a:rPr>
              <a:t>Skeleton &amp; Joints</a:t>
            </a:r>
          </a:p>
        </p:txBody>
      </p:sp>
      <p:pic>
        <p:nvPicPr>
          <p:cNvPr id="27652" name="Picture 13" descr="1">
            <a:extLst>
              <a:ext uri="{FF2B5EF4-FFF2-40B4-BE49-F238E27FC236}">
                <a16:creationId xmlns:a16="http://schemas.microsoft.com/office/drawing/2014/main" id="{F629F7C4-8F00-8140-8214-43914C034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3752850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14" descr="2">
            <a:extLst>
              <a:ext uri="{FF2B5EF4-FFF2-40B4-BE49-F238E27FC236}">
                <a16:creationId xmlns:a16="http://schemas.microsoft.com/office/drawing/2014/main" id="{E2F72E35-3B2A-E64E-AD4B-0D8997E6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68725"/>
            <a:ext cx="44958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Line 3">
            <a:extLst>
              <a:ext uri="{FF2B5EF4-FFF2-40B4-BE49-F238E27FC236}">
                <a16:creationId xmlns:a16="http://schemas.microsoft.com/office/drawing/2014/main" id="{D3739BB1-7EA1-3C40-BB24-427408E15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4">
            <a:extLst>
              <a:ext uri="{FF2B5EF4-FFF2-40B4-BE49-F238E27FC236}">
                <a16:creationId xmlns:a16="http://schemas.microsoft.com/office/drawing/2014/main" id="{09E6ABD7-577F-854F-834D-31B4DCBF96C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2385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A4E2899-366D-B540-B819-06630EC2A8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Better Hardware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12471C0-EF35-2544-91EB-E73B34C8F9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43434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200">
                <a:ea typeface="宋体" panose="02010600030101010101" pitchFamily="2" charset="-122"/>
              </a:rPr>
              <a:t>The lines between games and movies continue to be blurred</a:t>
            </a:r>
          </a:p>
        </p:txBody>
      </p:sp>
      <p:pic>
        <p:nvPicPr>
          <p:cNvPr id="29700" name="Picture 4" descr="3">
            <a:extLst>
              <a:ext uri="{FF2B5EF4-FFF2-40B4-BE49-F238E27FC236}">
                <a16:creationId xmlns:a16="http://schemas.microsoft.com/office/drawing/2014/main" id="{FD5B65AC-A7A1-534A-83BC-59E129FF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52600"/>
            <a:ext cx="253365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 descr="5">
            <a:extLst>
              <a:ext uri="{FF2B5EF4-FFF2-40B4-BE49-F238E27FC236}">
                <a16:creationId xmlns:a16="http://schemas.microsoft.com/office/drawing/2014/main" id="{8C507FF4-99EE-2646-B06B-1BA18592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62400"/>
            <a:ext cx="305752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6">
            <a:extLst>
              <a:ext uri="{FF2B5EF4-FFF2-40B4-BE49-F238E27FC236}">
                <a16:creationId xmlns:a16="http://schemas.microsoft.com/office/drawing/2014/main" id="{23AA5056-79AE-8B4E-B3D0-538F7AC0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016375"/>
            <a:ext cx="2576513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7" descr="4">
            <a:extLst>
              <a:ext uri="{FF2B5EF4-FFF2-40B4-BE49-F238E27FC236}">
                <a16:creationId xmlns:a16="http://schemas.microsoft.com/office/drawing/2014/main" id="{96836623-9A41-0C45-9529-59C20B7A8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43200"/>
            <a:ext cx="279082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Line 3">
            <a:extLst>
              <a:ext uri="{FF2B5EF4-FFF2-40B4-BE49-F238E27FC236}">
                <a16:creationId xmlns:a16="http://schemas.microsoft.com/office/drawing/2014/main" id="{56112393-A749-534A-8CE7-CF28403DEE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4">
            <a:extLst>
              <a:ext uri="{FF2B5EF4-FFF2-40B4-BE49-F238E27FC236}">
                <a16:creationId xmlns:a16="http://schemas.microsoft.com/office/drawing/2014/main" id="{2C78EC8D-3832-8E4D-8D0B-A6B441734C7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2385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5D651D24-666D-5F46-8760-0AF46693E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Entertainment Industry: Movie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0986E189-0D3D-5A40-885C-53A5A1492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2296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200">
                <a:ea typeface="宋体" panose="02010600030101010101" pitchFamily="2" charset="-122"/>
              </a:rPr>
              <a:t>Magic of Computer Graphics and Animation in movie industry</a:t>
            </a:r>
          </a:p>
        </p:txBody>
      </p:sp>
      <p:pic>
        <p:nvPicPr>
          <p:cNvPr id="30724" name="Picture 4" descr="7">
            <a:extLst>
              <a:ext uri="{FF2B5EF4-FFF2-40B4-BE49-F238E27FC236}">
                <a16:creationId xmlns:a16="http://schemas.microsoft.com/office/drawing/2014/main" id="{55FC7C40-1EA3-394E-B511-DFB614CF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29718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8">
            <a:extLst>
              <a:ext uri="{FF2B5EF4-FFF2-40B4-BE49-F238E27FC236}">
                <a16:creationId xmlns:a16="http://schemas.microsoft.com/office/drawing/2014/main" id="{B0D48541-7BC1-0441-86A0-4F41F054B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0"/>
            <a:ext cx="2667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 descr="9">
            <a:extLst>
              <a:ext uri="{FF2B5EF4-FFF2-40B4-BE49-F238E27FC236}">
                <a16:creationId xmlns:a16="http://schemas.microsoft.com/office/drawing/2014/main" id="{E07D33AE-B482-AA45-B4A1-ABFC06AE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79875"/>
            <a:ext cx="29718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7" descr="10">
            <a:extLst>
              <a:ext uri="{FF2B5EF4-FFF2-40B4-BE49-F238E27FC236}">
                <a16:creationId xmlns:a16="http://schemas.microsoft.com/office/drawing/2014/main" id="{5FA20D05-F4C1-D547-81D1-BB1D1512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38613"/>
            <a:ext cx="2667000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Line 3">
            <a:extLst>
              <a:ext uri="{FF2B5EF4-FFF2-40B4-BE49-F238E27FC236}">
                <a16:creationId xmlns:a16="http://schemas.microsoft.com/office/drawing/2014/main" id="{5AF1CCA4-6372-C840-A28C-B2479F57D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4">
            <a:extLst>
              <a:ext uri="{FF2B5EF4-FFF2-40B4-BE49-F238E27FC236}">
                <a16:creationId xmlns:a16="http://schemas.microsoft.com/office/drawing/2014/main" id="{947F3E99-5C2D-0249-BDC3-F2D730C9402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2385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2A642C0B-4A85-7E45-BD85-EA944CFBB3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Animation Movies</a:t>
            </a:r>
          </a:p>
        </p:txBody>
      </p:sp>
      <p:pic>
        <p:nvPicPr>
          <p:cNvPr id="31747" name="Picture 4" descr="11">
            <a:extLst>
              <a:ext uri="{FF2B5EF4-FFF2-40B4-BE49-F238E27FC236}">
                <a16:creationId xmlns:a16="http://schemas.microsoft.com/office/drawing/2014/main" id="{D35C28E8-1D00-4446-A9C5-53504E16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4104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Line 3">
            <a:extLst>
              <a:ext uri="{FF2B5EF4-FFF2-40B4-BE49-F238E27FC236}">
                <a16:creationId xmlns:a16="http://schemas.microsoft.com/office/drawing/2014/main" id="{1C2D34DE-EDE8-BE47-91DD-8AFF19918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Footer Placeholder 4">
            <a:extLst>
              <a:ext uri="{FF2B5EF4-FFF2-40B4-BE49-F238E27FC236}">
                <a16:creationId xmlns:a16="http://schemas.microsoft.com/office/drawing/2014/main" id="{717CDBB9-797B-6E46-944E-08129659E80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2385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CB9FB41-FC83-8E4F-B39A-82F6EF929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Animation Movies</a:t>
            </a:r>
          </a:p>
        </p:txBody>
      </p:sp>
      <p:pic>
        <p:nvPicPr>
          <p:cNvPr id="32771" name="Picture 4" descr="12">
            <a:extLst>
              <a:ext uri="{FF2B5EF4-FFF2-40B4-BE49-F238E27FC236}">
                <a16:creationId xmlns:a16="http://schemas.microsoft.com/office/drawing/2014/main" id="{A3E291CD-AEA5-6C41-BA74-512043486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74295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Line 3">
            <a:extLst>
              <a:ext uri="{FF2B5EF4-FFF2-40B4-BE49-F238E27FC236}">
                <a16:creationId xmlns:a16="http://schemas.microsoft.com/office/drawing/2014/main" id="{1763D2FD-9AB9-A547-8ABB-AB5BE4A35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5">
            <a:extLst>
              <a:ext uri="{FF2B5EF4-FFF2-40B4-BE49-F238E27FC236}">
                <a16:creationId xmlns:a16="http://schemas.microsoft.com/office/drawing/2014/main" id="{39DC4137-8C88-A744-80F3-49FC3545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1E96EDCA-B827-3642-9F8B-E39C0E636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73075"/>
            <a:ext cx="8153400" cy="12033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Visualization: Visible Human Project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40EC6E93-70E1-3C40-81E8-98E260C10B9B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533400" y="1828800"/>
            <a:ext cx="7924800" cy="3810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>
                <a:ea typeface="宋体" panose="02010600030101010101" pitchFamily="2" charset="-122"/>
              </a:rPr>
              <a:t>Medical imaging &amp; visualization</a:t>
            </a:r>
          </a:p>
        </p:txBody>
      </p:sp>
      <p:pic>
        <p:nvPicPr>
          <p:cNvPr id="34820" name="Picture 7" descr="24">
            <a:extLst>
              <a:ext uri="{FF2B5EF4-FFF2-40B4-BE49-F238E27FC236}">
                <a16:creationId xmlns:a16="http://schemas.microsoft.com/office/drawing/2014/main" id="{F02783EE-E821-DB4D-94A8-373CDE73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38862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Line 3">
            <a:extLst>
              <a:ext uri="{FF2B5EF4-FFF2-40B4-BE49-F238E27FC236}">
                <a16:creationId xmlns:a16="http://schemas.microsoft.com/office/drawing/2014/main" id="{D11FFAC0-9E92-C048-A3E1-D3AD6495D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Media Placeholder 1">
            <a:extLst>
              <a:ext uri="{FF2B5EF4-FFF2-40B4-BE49-F238E27FC236}">
                <a16:creationId xmlns:a16="http://schemas.microsoft.com/office/drawing/2014/main" id="{FFC38603-F38C-F74F-B6BB-AFDA5FC91B4A}"/>
              </a:ext>
            </a:extLst>
          </p:cNvPr>
          <p:cNvSpPr>
            <a:spLocks noGrp="1"/>
          </p:cNvSpPr>
          <p:nvPr>
            <p:ph type="media" sz="half" idx="2"/>
          </p:nvPr>
        </p:nvSpPr>
        <p:spPr/>
      </p:sp>
    </p:spTree>
    <p:extLst>
      <p:ext uri="{BB962C8B-B14F-4D97-AF65-F5344CB8AC3E}">
        <p14:creationId xmlns:p14="http://schemas.microsoft.com/office/powerpoint/2010/main" val="2846798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6">
            <a:extLst>
              <a:ext uri="{FF2B5EF4-FFF2-40B4-BE49-F238E27FC236}">
                <a16:creationId xmlns:a16="http://schemas.microsoft.com/office/drawing/2014/main" id="{F2B3FB23-88EC-AD41-A95F-4AA7635B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36866" name="Rectangle 4">
            <a:extLst>
              <a:ext uri="{FF2B5EF4-FFF2-40B4-BE49-F238E27FC236}">
                <a16:creationId xmlns:a16="http://schemas.microsoft.com/office/drawing/2014/main" id="{D0B2C9CC-C7A6-264D-AB1E-D08124A125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Medical Imaging: Tumor Segmentation</a:t>
            </a:r>
          </a:p>
        </p:txBody>
      </p:sp>
      <p:sp>
        <p:nvSpPr>
          <p:cNvPr id="36869" name="Line 3">
            <a:extLst>
              <a:ext uri="{FF2B5EF4-FFF2-40B4-BE49-F238E27FC236}">
                <a16:creationId xmlns:a16="http://schemas.microsoft.com/office/drawing/2014/main" id="{DA77D735-4D8F-4141-BC4F-F4033BC5F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Footer Placeholder 4">
            <a:extLst>
              <a:ext uri="{FF2B5EF4-FFF2-40B4-BE49-F238E27FC236}">
                <a16:creationId xmlns:a16="http://schemas.microsoft.com/office/drawing/2014/main" id="{3A1DA1CF-AE12-8647-A9E1-0EB21B7BBDB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2385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3A68DF5-7521-9940-BAB3-643057F5F7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Virtual Reality</a:t>
            </a:r>
          </a:p>
        </p:txBody>
      </p:sp>
      <p:sp>
        <p:nvSpPr>
          <p:cNvPr id="38915" name="Rectangle 4">
            <a:extLst>
              <a:ext uri="{FF2B5EF4-FFF2-40B4-BE49-F238E27FC236}">
                <a16:creationId xmlns:a16="http://schemas.microsoft.com/office/drawing/2014/main" id="{277AE4A6-93CD-9842-88CF-C99D3E7BE9D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739900"/>
            <a:ext cx="3660775" cy="2667000"/>
          </a:xfrm>
          <a:noFill/>
        </p:spPr>
        <p:txBody>
          <a:bodyPr/>
          <a:lstStyle/>
          <a:p>
            <a:r>
              <a:rPr lang="en-US" altLang="zh-CN" sz="2000">
                <a:ea typeface="宋体" panose="02010600030101010101" pitchFamily="2" charset="-122"/>
              </a:rPr>
              <a:t>User interacts with objects in a 3D scene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Special devices (input, output)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Virtual walkthroughs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Equipment training (pilots, surgeons, etc.)</a:t>
            </a:r>
          </a:p>
        </p:txBody>
      </p:sp>
      <p:pic>
        <p:nvPicPr>
          <p:cNvPr id="38916" name="Picture 5" descr="3screens_treadport">
            <a:extLst>
              <a:ext uri="{FF2B5EF4-FFF2-40B4-BE49-F238E27FC236}">
                <a16:creationId xmlns:a16="http://schemas.microsoft.com/office/drawing/2014/main" id="{67A1C7AA-346E-5C4E-A2FF-61FB84E8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705225" cy="24907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6" descr="18">
            <a:extLst>
              <a:ext uri="{FF2B5EF4-FFF2-40B4-BE49-F238E27FC236}">
                <a16:creationId xmlns:a16="http://schemas.microsoft.com/office/drawing/2014/main" id="{8363B446-2501-3849-8941-7AC304EB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4697413"/>
            <a:ext cx="132715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7" descr="19">
            <a:extLst>
              <a:ext uri="{FF2B5EF4-FFF2-40B4-BE49-F238E27FC236}">
                <a16:creationId xmlns:a16="http://schemas.microsoft.com/office/drawing/2014/main" id="{4173F026-6C19-0945-B37B-B7ECA779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4700588"/>
            <a:ext cx="139382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8" descr="20">
            <a:extLst>
              <a:ext uri="{FF2B5EF4-FFF2-40B4-BE49-F238E27FC236}">
                <a16:creationId xmlns:a16="http://schemas.microsoft.com/office/drawing/2014/main" id="{8102E33D-2151-3B40-B9FC-6832D367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4681538"/>
            <a:ext cx="1393825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9" descr="21">
            <a:extLst>
              <a:ext uri="{FF2B5EF4-FFF2-40B4-BE49-F238E27FC236}">
                <a16:creationId xmlns:a16="http://schemas.microsoft.com/office/drawing/2014/main" id="{CDBB5A51-F122-E54B-BF00-F8CD65049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38" y="4665663"/>
            <a:ext cx="1395412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10" descr="22">
            <a:extLst>
              <a:ext uri="{FF2B5EF4-FFF2-40B4-BE49-F238E27FC236}">
                <a16:creationId xmlns:a16="http://schemas.microsoft.com/office/drawing/2014/main" id="{49AB8CE3-0E8C-5543-B072-FC1E8300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88" y="4667250"/>
            <a:ext cx="1393825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3" name="Text Box 11">
            <a:extLst>
              <a:ext uri="{FF2B5EF4-FFF2-40B4-BE49-F238E27FC236}">
                <a16:creationId xmlns:a16="http://schemas.microsoft.com/office/drawing/2014/main" id="{64B162EA-8223-5747-A9BE-56BDB5130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327525"/>
            <a:ext cx="1481138" cy="398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80000"/>
              <a:buFontTx/>
              <a:buNone/>
              <a:defRPr/>
            </a:pPr>
            <a:r>
              <a:rPr lang="en-US" altLang="zh-CN" sz="2000" baseline="-25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ea typeface="宋体" charset="-122"/>
              </a:rPr>
              <a:t>Force reflecting gripper</a:t>
            </a:r>
          </a:p>
        </p:txBody>
      </p:sp>
      <p:sp>
        <p:nvSpPr>
          <p:cNvPr id="69644" name="Text Box 12">
            <a:extLst>
              <a:ext uri="{FF2B5EF4-FFF2-40B4-BE49-F238E27FC236}">
                <a16:creationId xmlns:a16="http://schemas.microsoft.com/office/drawing/2014/main" id="{F29F2278-39F8-3B4B-8B85-E3C16C86C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335463"/>
            <a:ext cx="1030288" cy="398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80000"/>
              <a:buFontTx/>
              <a:buNone/>
              <a:defRPr/>
            </a:pPr>
            <a:r>
              <a:rPr lang="en-US" altLang="zh-CN" sz="2000" baseline="-25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ea typeface="宋体" charset="-122"/>
              </a:rPr>
              <a:t>Haptic devices</a:t>
            </a:r>
          </a:p>
        </p:txBody>
      </p:sp>
      <p:sp>
        <p:nvSpPr>
          <p:cNvPr id="69645" name="Text Box 13">
            <a:extLst>
              <a:ext uri="{FF2B5EF4-FFF2-40B4-BE49-F238E27FC236}">
                <a16:creationId xmlns:a16="http://schemas.microsoft.com/office/drawing/2014/main" id="{0A56A29D-A1F8-724E-8CAE-EAC18EA43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5" y="4321175"/>
            <a:ext cx="2193925" cy="398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80000"/>
              <a:buFontTx/>
              <a:buNone/>
              <a:defRPr/>
            </a:pPr>
            <a:r>
              <a:rPr lang="en-US" altLang="zh-CN" sz="2000" baseline="-25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ea typeface="宋体" charset="-122"/>
              </a:rPr>
              <a:t>Force feedback exoskeleton</a:t>
            </a:r>
          </a:p>
        </p:txBody>
      </p:sp>
      <p:sp>
        <p:nvSpPr>
          <p:cNvPr id="69646" name="Text Box 14">
            <a:extLst>
              <a:ext uri="{FF2B5EF4-FFF2-40B4-BE49-F238E27FC236}">
                <a16:creationId xmlns:a16="http://schemas.microsoft.com/office/drawing/2014/main" id="{040F7AD8-950C-6C4D-9314-FA0072A56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4327525"/>
            <a:ext cx="1416050" cy="398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charset="0"/>
                <a:ea typeface="Osaka" charset="-128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80000"/>
              <a:buFontTx/>
              <a:buNone/>
              <a:defRPr/>
            </a:pPr>
            <a:r>
              <a:rPr lang="en-US" altLang="zh-CN" sz="2000" baseline="-25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ea typeface="宋体" charset="-122"/>
              </a:rPr>
              <a:t>Haptic workstation</a:t>
            </a:r>
          </a:p>
        </p:txBody>
      </p:sp>
      <p:sp>
        <p:nvSpPr>
          <p:cNvPr id="38926" name="Line 3">
            <a:extLst>
              <a:ext uri="{FF2B5EF4-FFF2-40B4-BE49-F238E27FC236}">
                <a16:creationId xmlns:a16="http://schemas.microsoft.com/office/drawing/2014/main" id="{A300F8CA-FA4E-1E4F-B4CF-5FC36EF64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3C95C941-CA92-0A46-8ED2-BA7F53397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7086600" cy="1143000"/>
          </a:xfrm>
        </p:spPr>
        <p:txBody>
          <a:bodyPr/>
          <a:lstStyle/>
          <a:p>
            <a:pPr eaLnBrk="1" hangingPunct="1"/>
            <a:r>
              <a:rPr lang="en-US" altLang="zh-CN" sz="3000" dirty="0"/>
              <a:t>Instructor &amp; TA</a:t>
            </a:r>
          </a:p>
        </p:txBody>
      </p:sp>
      <p:sp>
        <p:nvSpPr>
          <p:cNvPr id="9218" name="Line 3">
            <a:extLst>
              <a:ext uri="{FF2B5EF4-FFF2-40B4-BE49-F238E27FC236}">
                <a16:creationId xmlns:a16="http://schemas.microsoft.com/office/drawing/2014/main" id="{2ACBBD26-7640-D944-B315-4FFDB0A4B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9" name="Text Box 8">
            <a:extLst>
              <a:ext uri="{FF2B5EF4-FFF2-40B4-BE49-F238E27FC236}">
                <a16:creationId xmlns:a16="http://schemas.microsoft.com/office/drawing/2014/main" id="{BFF019FE-B9F0-E640-8D2F-C02EDC3F2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71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08587AF3-9437-C440-8C61-B8C81DCCA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0"/>
            <a:ext cx="617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Instructor: Prof. Xiaohu Guo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CB725CFD-C721-134D-9464-9B49156A1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19488"/>
            <a:ext cx="8839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Instructor Email: </a:t>
            </a:r>
            <a:r>
              <a:rPr lang="en-US" altLang="zh-CN" sz="2400" u="sng" dirty="0" err="1">
                <a:ea typeface="宋体" panose="02010600030101010101" pitchFamily="2" charset="-122"/>
              </a:rPr>
              <a:t>xguo@utdallas.edu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Instructor Office Hours: Tu/W 10:00am – 11:00am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Instructor Office Hours will be on MS Teams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zh-CN" sz="2400" u="sng" dirty="0">
              <a:ea typeface="宋体" panose="02010600030101010101" pitchFamily="2" charset="-122"/>
            </a:endParaRP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CF9FFDF0-3756-6E40-BCBE-44A8F77D5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058643"/>
            <a:ext cx="8839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Class Time: M/W 4:00pm – 5:15pm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Classes will be delivered on MS Teams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Recorded Videos will be on MS Stream</a:t>
            </a:r>
          </a:p>
        </p:txBody>
      </p:sp>
      <p:sp>
        <p:nvSpPr>
          <p:cNvPr id="10" name="Text Box 16">
            <a:extLst>
              <a:ext uri="{FF2B5EF4-FFF2-40B4-BE49-F238E27FC236}">
                <a16:creationId xmlns:a16="http://schemas.microsoft.com/office/drawing/2014/main" id="{6CC183E0-07DF-7949-AA77-454BBE5AE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029200"/>
            <a:ext cx="8839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TA: </a:t>
            </a:r>
            <a:r>
              <a:rPr lang="en-US" altLang="zh-CN" sz="2400" dirty="0" err="1">
                <a:ea typeface="宋体" panose="02010600030101010101" pitchFamily="2" charset="-122"/>
              </a:rPr>
              <a:t>Chenxu</a:t>
            </a:r>
            <a:r>
              <a:rPr lang="en-US" altLang="zh-CN" sz="2400" dirty="0">
                <a:ea typeface="宋体" panose="02010600030101010101" pitchFamily="2" charset="-122"/>
              </a:rPr>
              <a:t> Zhang ( TA Email: </a:t>
            </a:r>
            <a:r>
              <a:rPr lang="en-US" altLang="zh-CN" sz="2400" dirty="0"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chenxu.zhang@utdallas.edu</a:t>
            </a:r>
            <a:r>
              <a:rPr lang="en-US" altLang="zh-CN" sz="2400" dirty="0">
                <a:ea typeface="宋体" panose="02010600030101010101" pitchFamily="2" charset="-122"/>
              </a:rPr>
              <a:t> 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TA Office Hours: F 8:00pm </a:t>
            </a:r>
            <a:r>
              <a:rPr lang="en-US" altLang="zh-CN" sz="2400">
                <a:ea typeface="宋体" panose="02010600030101010101" pitchFamily="2" charset="-122"/>
              </a:rPr>
              <a:t>– 10:00pm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TA Office Hours will be on MS Teams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C995FAC6-4B93-A549-9100-3FBBD018B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5438"/>
            <a:ext cx="9144000" cy="441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40962" name="Shape 75">
            <a:extLst>
              <a:ext uri="{FF2B5EF4-FFF2-40B4-BE49-F238E27FC236}">
                <a16:creationId xmlns:a16="http://schemas.microsoft.com/office/drawing/2014/main" id="{D42CC445-A8E1-084C-96C2-471DE199A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74675"/>
            <a:ext cx="8521700" cy="5730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/>
              <a:t>VR/AR HMD (Head Mounted Display)</a:t>
            </a:r>
          </a:p>
        </p:txBody>
      </p:sp>
      <p:pic>
        <p:nvPicPr>
          <p:cNvPr id="40963" name="Shape 76">
            <a:extLst>
              <a:ext uri="{FF2B5EF4-FFF2-40B4-BE49-F238E27FC236}">
                <a16:creationId xmlns:a16="http://schemas.microsoft.com/office/drawing/2014/main" id="{F7CC06B0-FA5F-C046-8D1A-02DCC69A430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2085975"/>
            <a:ext cx="2355850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Shape 77">
            <a:extLst>
              <a:ext uri="{FF2B5EF4-FFF2-40B4-BE49-F238E27FC236}">
                <a16:creationId xmlns:a16="http://schemas.microsoft.com/office/drawing/2014/main" id="{E42F911F-35F2-A54E-A449-EE6A0F8192D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962150"/>
            <a:ext cx="2303463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Shape 78">
            <a:extLst>
              <a:ext uri="{FF2B5EF4-FFF2-40B4-BE49-F238E27FC236}">
                <a16:creationId xmlns:a16="http://schemas.microsoft.com/office/drawing/2014/main" id="{42398AA8-F41E-C44E-BE0B-CCAE672BF0E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3937000"/>
            <a:ext cx="20780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Shape 79">
            <a:extLst>
              <a:ext uri="{FF2B5EF4-FFF2-40B4-BE49-F238E27FC236}">
                <a16:creationId xmlns:a16="http://schemas.microsoft.com/office/drawing/2014/main" id="{0F70B3D9-7F0A-A344-865F-BF03D535BC4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3960813"/>
            <a:ext cx="2295525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Shape 80">
            <a:extLst>
              <a:ext uri="{FF2B5EF4-FFF2-40B4-BE49-F238E27FC236}">
                <a16:creationId xmlns:a16="http://schemas.microsoft.com/office/drawing/2014/main" id="{CA1BF724-342A-4B47-A036-6942EE0F7FD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2581275"/>
            <a:ext cx="264795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Line 3">
            <a:extLst>
              <a:ext uri="{FF2B5EF4-FFF2-40B4-BE49-F238E27FC236}">
                <a16:creationId xmlns:a16="http://schemas.microsoft.com/office/drawing/2014/main" id="{1CA775A3-17DB-234D-A3B0-57A93B34C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69" name="Picture 3">
            <a:extLst>
              <a:ext uri="{FF2B5EF4-FFF2-40B4-BE49-F238E27FC236}">
                <a16:creationId xmlns:a16="http://schemas.microsoft.com/office/drawing/2014/main" id="{48FDF69E-E3AC-1943-85D2-900115ACC2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3937000"/>
            <a:ext cx="32289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81403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4">
            <a:extLst>
              <a:ext uri="{FF2B5EF4-FFF2-40B4-BE49-F238E27FC236}">
                <a16:creationId xmlns:a16="http://schemas.microsoft.com/office/drawing/2014/main" id="{392CA4A7-8644-D84F-BEE0-C399916F23F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2385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B184C690-5812-D241-9901-E06320BD0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Computer Art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5DEDEA4-6183-D446-B990-0DE90B91F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15340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200">
                <a:ea typeface="宋体" panose="02010600030101010101" pitchFamily="2" charset="-122"/>
              </a:rPr>
              <a:t>Sketch-Based Modeling &amp; Non-Photorealistic Rendering</a:t>
            </a:r>
          </a:p>
        </p:txBody>
      </p:sp>
      <p:pic>
        <p:nvPicPr>
          <p:cNvPr id="43012" name="Picture 4" descr="25">
            <a:extLst>
              <a:ext uri="{FF2B5EF4-FFF2-40B4-BE49-F238E27FC236}">
                <a16:creationId xmlns:a16="http://schemas.microsoft.com/office/drawing/2014/main" id="{527D2E8B-C5EE-7A42-AB9A-815B8812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59013"/>
            <a:ext cx="4786313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Line 3">
            <a:extLst>
              <a:ext uri="{FF2B5EF4-FFF2-40B4-BE49-F238E27FC236}">
                <a16:creationId xmlns:a16="http://schemas.microsoft.com/office/drawing/2014/main" id="{0D69749C-330D-5449-A4D7-79BCE4733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oter Placeholder 5">
            <a:extLst>
              <a:ext uri="{FF2B5EF4-FFF2-40B4-BE49-F238E27FC236}">
                <a16:creationId xmlns:a16="http://schemas.microsoft.com/office/drawing/2014/main" id="{94E1A453-BA3D-F145-B67F-CF890AD5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panose="02010600030101010101" pitchFamily="2" charset="-122"/>
              </a:rPr>
              <a:t>Copyright @ Xiaohu Guo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4632A0CF-DD74-C241-BAFD-F35DEF8BDF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Computer Art</a:t>
            </a:r>
          </a:p>
        </p:txBody>
      </p:sp>
      <p:sp>
        <p:nvSpPr>
          <p:cNvPr id="44036" name="Line 3">
            <a:extLst>
              <a:ext uri="{FF2B5EF4-FFF2-40B4-BE49-F238E27FC236}">
                <a16:creationId xmlns:a16="http://schemas.microsoft.com/office/drawing/2014/main" id="{B28626F9-56D4-EF48-9E82-A11B071550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93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2BB6A55F-B9F4-7C43-A282-49731FEAE6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Computer Animation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355DF38C-C46C-8E42-AF60-3ECE21499F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Kinematics</a:t>
            </a:r>
          </a:p>
          <a:p>
            <a:r>
              <a:rPr lang="en-US" altLang="en-US"/>
              <a:t>Physics (a.k.a. dynamics, simulation, mechanics)</a:t>
            </a:r>
          </a:p>
          <a:p>
            <a:r>
              <a:rPr lang="en-US" altLang="en-US"/>
              <a:t>Character animation</a:t>
            </a:r>
          </a:p>
          <a:p>
            <a:r>
              <a:rPr lang="en-US" altLang="en-US"/>
              <a:t>Motion capture / data driven animation</a:t>
            </a:r>
          </a:p>
        </p:txBody>
      </p:sp>
      <p:sp>
        <p:nvSpPr>
          <p:cNvPr id="46083" name="Line 3">
            <a:extLst>
              <a:ext uri="{FF2B5EF4-FFF2-40B4-BE49-F238E27FC236}">
                <a16:creationId xmlns:a16="http://schemas.microsoft.com/office/drawing/2014/main" id="{CD7BE6D0-911D-D041-B89E-FFD61B8D6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9E947509-60D8-6645-ABF2-2E0793316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Animation Process</a:t>
            </a: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DFE66946-864F-DB4E-B860-A6DF818327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/>
              <a:t>while (not finished) {</a:t>
            </a:r>
          </a:p>
          <a:p>
            <a:pPr lvl="1">
              <a:buFont typeface="Wingdings" pitchFamily="2" charset="2"/>
              <a:buNone/>
            </a:pPr>
            <a:r>
              <a:rPr lang="en-US" altLang="en-US"/>
              <a:t>MoveEverything();</a:t>
            </a:r>
          </a:p>
          <a:p>
            <a:pPr lvl="1">
              <a:buFont typeface="Wingdings" pitchFamily="2" charset="2"/>
              <a:buNone/>
            </a:pPr>
            <a:r>
              <a:rPr lang="en-US" altLang="en-US"/>
              <a:t>DrawEverything();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}</a:t>
            </a:r>
          </a:p>
          <a:p>
            <a:pPr>
              <a:buFont typeface="Wingdings" pitchFamily="2" charset="2"/>
              <a:buNone/>
            </a:pPr>
            <a:endParaRPr lang="en-US" altLang="en-US"/>
          </a:p>
          <a:p>
            <a:pPr>
              <a:buFont typeface="Wingdings" pitchFamily="2" charset="2"/>
              <a:buNone/>
            </a:pPr>
            <a:endParaRPr lang="en-US" altLang="en-US"/>
          </a:p>
          <a:p>
            <a:r>
              <a:rPr lang="en-US" altLang="en-US"/>
              <a:t>Interactive vs. Non-Interactive</a:t>
            </a:r>
          </a:p>
          <a:p>
            <a:r>
              <a:rPr lang="en-US" altLang="en-US"/>
              <a:t>Real Time vs. Non-Real Time</a:t>
            </a:r>
          </a:p>
        </p:txBody>
      </p:sp>
      <p:sp>
        <p:nvSpPr>
          <p:cNvPr id="47107" name="Line 3">
            <a:extLst>
              <a:ext uri="{FF2B5EF4-FFF2-40B4-BE49-F238E27FC236}">
                <a16:creationId xmlns:a16="http://schemas.microsoft.com/office/drawing/2014/main" id="{3FA6715F-59BC-9045-BF4E-B13D84A21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12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85F5FAC0-0D14-6E46-A95F-AC6F67776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 Rigging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A44359F6-FAF0-D44E-957C-A1792E223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Skeleton</a:t>
            </a:r>
          </a:p>
          <a:p>
            <a:r>
              <a:rPr lang="en-US" altLang="en-US"/>
              <a:t>Skin</a:t>
            </a:r>
          </a:p>
          <a:p>
            <a:r>
              <a:rPr lang="en-US" altLang="en-US"/>
              <a:t>Facial Expressions</a:t>
            </a:r>
          </a:p>
          <a:p>
            <a:r>
              <a:rPr lang="en-US" altLang="en-US"/>
              <a:t>Muscles</a:t>
            </a:r>
          </a:p>
          <a:p>
            <a:r>
              <a:rPr lang="en-US" altLang="en-US"/>
              <a:t>Secondary motion: fat, hair, clothing…</a:t>
            </a:r>
          </a:p>
        </p:txBody>
      </p:sp>
      <p:sp>
        <p:nvSpPr>
          <p:cNvPr id="48131" name="Line 3">
            <a:extLst>
              <a:ext uri="{FF2B5EF4-FFF2-40B4-BE49-F238E27FC236}">
                <a16:creationId xmlns:a16="http://schemas.microsoft.com/office/drawing/2014/main" id="{4FD9A573-E24C-3F45-810A-2CD5E56FB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36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F602070D-B828-8244-9F3C-795CFB059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 Animation</a:t>
            </a:r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53E3FE06-78C9-6E4D-BA0F-699AC4640A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Keyframe Animation</a:t>
            </a:r>
          </a:p>
          <a:p>
            <a:r>
              <a:rPr lang="en-US" altLang="en-US"/>
              <a:t>Motion Capture</a:t>
            </a:r>
          </a:p>
          <a:p>
            <a:r>
              <a:rPr lang="en-US" altLang="en-US"/>
              <a:t>Inverse Kinematics</a:t>
            </a:r>
          </a:p>
          <a:p>
            <a:endParaRPr lang="en-US" altLang="en-US"/>
          </a:p>
        </p:txBody>
      </p:sp>
      <p:sp>
        <p:nvSpPr>
          <p:cNvPr id="49155" name="Line 3">
            <a:extLst>
              <a:ext uri="{FF2B5EF4-FFF2-40B4-BE49-F238E27FC236}">
                <a16:creationId xmlns:a16="http://schemas.microsoft.com/office/drawing/2014/main" id="{3EEF51CB-9E6D-9947-BDB2-04F21A18DA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00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Line 3">
            <a:extLst>
              <a:ext uri="{FF2B5EF4-FFF2-40B4-BE49-F238E27FC236}">
                <a16:creationId xmlns:a16="http://schemas.microsoft.com/office/drawing/2014/main" id="{5ECEE118-520D-3147-B35F-09BCD33515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D7B51929-0BA4-8147-BDE4-9BF11ACD4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81200"/>
            <a:ext cx="41624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3">
            <a:extLst>
              <a:ext uri="{FF2B5EF4-FFF2-40B4-BE49-F238E27FC236}">
                <a16:creationId xmlns:a16="http://schemas.microsoft.com/office/drawing/2014/main" id="{EC7F45D9-022A-D34B-BF25-B86D10C4A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 Animation</a:t>
            </a: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04EA26C0-2382-2941-ADE4-AA2FAE69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476750"/>
            <a:ext cx="4286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192FAA39-495E-CF4A-BC02-87B80E040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24200"/>
            <a:ext cx="4762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741BC333-94B3-694A-83BB-D2CFD2FA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3400"/>
            <a:ext cx="38100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155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190" y="419634"/>
            <a:ext cx="6172200" cy="994172"/>
          </a:xfrm>
        </p:spPr>
        <p:txBody>
          <a:bodyPr>
            <a:normAutofit/>
          </a:bodyPr>
          <a:lstStyle/>
          <a:p>
            <a:pPr algn="ctr"/>
            <a:r>
              <a:rPr lang="en-US" altLang="zh-CN" sz="2700" dirty="0"/>
              <a:t>Offline,</a:t>
            </a:r>
            <a:r>
              <a:rPr lang="zh-CN" altLang="en-US" sz="2700" dirty="0"/>
              <a:t> </a:t>
            </a:r>
            <a:r>
              <a:rPr lang="en-US" altLang="zh-CN" sz="2700" dirty="0">
                <a:ln w="25400">
                  <a:noFill/>
                </a:ln>
              </a:rPr>
              <a:t>Multi-view,</a:t>
            </a:r>
            <a:r>
              <a:rPr lang="en-US" altLang="zh-CN" sz="2700" dirty="0"/>
              <a:t> Dynamic </a:t>
            </a:r>
            <a:br>
              <a:rPr lang="en-US" altLang="zh-CN" sz="2700" dirty="0"/>
            </a:br>
            <a:r>
              <a:rPr lang="en-US" altLang="zh-CN" sz="2700" dirty="0"/>
              <a:t>3D Reconstruction</a:t>
            </a:r>
            <a:endParaRPr lang="en-US" sz="2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561983"/>
            <a:ext cx="4590875" cy="18811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681" y="4659364"/>
            <a:ext cx="7944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High-quality </a:t>
            </a:r>
            <a:r>
              <a:rPr lang="en-US" sz="1500" b="1" dirty="0" err="1">
                <a:solidFill>
                  <a:schemeClr val="bg1"/>
                </a:solidFill>
              </a:rPr>
              <a:t>streamable</a:t>
            </a:r>
            <a:r>
              <a:rPr lang="en-US" sz="1500" b="1" dirty="0">
                <a:solidFill>
                  <a:schemeClr val="bg1"/>
                </a:solidFill>
              </a:rPr>
              <a:t> free-viewpoint video, </a:t>
            </a:r>
            <a:r>
              <a:rPr lang="en-US" altLang="zh-CN" sz="1500" dirty="0">
                <a:solidFill>
                  <a:schemeClr val="bg1"/>
                </a:solidFill>
              </a:rPr>
              <a:t>SIGGRAPH 2015</a:t>
            </a:r>
          </a:p>
          <a:p>
            <a:r>
              <a:rPr lang="en-US" sz="1500" dirty="0">
                <a:solidFill>
                  <a:schemeClr val="bg1"/>
                </a:solidFill>
              </a:rPr>
              <a:t>Microsoft: MR Capture Studios (</a:t>
            </a:r>
            <a:r>
              <a:rPr lang="en-US" sz="1500" dirty="0" err="1">
                <a:solidFill>
                  <a:schemeClr val="bg1"/>
                </a:solidFill>
              </a:rPr>
              <a:t>Metastages</a:t>
            </a:r>
            <a:r>
              <a:rPr lang="en-US" sz="1500" dirty="0">
                <a:solidFill>
                  <a:schemeClr val="bg1"/>
                </a:solidFill>
              </a:rPr>
              <a:t> licensed to Hollywood production companies)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561982"/>
            <a:ext cx="2893038" cy="1881188"/>
          </a:xfrm>
          <a:prstGeom prst="rect">
            <a:avLst/>
          </a:prstGeom>
        </p:spPr>
      </p:pic>
      <p:sp>
        <p:nvSpPr>
          <p:cNvPr id="8" name="Line 3">
            <a:extLst>
              <a:ext uri="{FF2B5EF4-FFF2-40B4-BE49-F238E27FC236}">
                <a16:creationId xmlns:a16="http://schemas.microsoft.com/office/drawing/2014/main" id="{D597E606-7A80-374F-A687-3F7BED3AF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14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703BAC-1804-634F-ABF8-1400A9F914FF}"/>
              </a:ext>
            </a:extLst>
          </p:cNvPr>
          <p:cNvSpPr txBox="1"/>
          <p:nvPr/>
        </p:nvSpPr>
        <p:spPr>
          <a:xfrm>
            <a:off x="6934200" y="5507589"/>
            <a:ext cx="203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SIGGRAPH 2015</a:t>
            </a:r>
          </a:p>
        </p:txBody>
      </p:sp>
    </p:spTree>
    <p:extLst>
      <p:ext uri="{BB962C8B-B14F-4D97-AF65-F5344CB8AC3E}">
        <p14:creationId xmlns:p14="http://schemas.microsoft.com/office/powerpoint/2010/main" val="343562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9C35EB29-CA4B-BE45-B8FB-7FEEC012B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7086600" cy="1143000"/>
          </a:xfrm>
        </p:spPr>
        <p:txBody>
          <a:bodyPr/>
          <a:lstStyle/>
          <a:p>
            <a:pPr eaLnBrk="1" hangingPunct="1"/>
            <a:r>
              <a:rPr lang="en-US" altLang="zh-CN"/>
              <a:t>Prerequisites</a:t>
            </a:r>
            <a:endParaRPr lang="en-US" altLang="zh-CN" sz="3000">
              <a:latin typeface="Comic Sans MS" panose="030F0902030302020204" pitchFamily="66" charset="0"/>
            </a:endParaRPr>
          </a:p>
        </p:txBody>
      </p:sp>
      <p:sp>
        <p:nvSpPr>
          <p:cNvPr id="11266" name="Rectangle 13">
            <a:extLst>
              <a:ext uri="{FF2B5EF4-FFF2-40B4-BE49-F238E27FC236}">
                <a16:creationId xmlns:a16="http://schemas.microsoft.com/office/drawing/2014/main" id="{80C7F22A-E7F3-4A42-A30A-6D7B15C618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1534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/>
              <a:t>CS5343, Algorithm Analysis and Data Structure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Familiar with: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Vectors (dot products, cross products…)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Matrices (4x4 homogeneous transformations)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Linear Algebra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C++ (will use OpenGL)</a:t>
            </a:r>
          </a:p>
        </p:txBody>
      </p:sp>
      <p:sp>
        <p:nvSpPr>
          <p:cNvPr id="11267" name="Line 3">
            <a:extLst>
              <a:ext uri="{FF2B5EF4-FFF2-40B4-BE49-F238E27FC236}">
                <a16:creationId xmlns:a16="http://schemas.microsoft.com/office/drawing/2014/main" id="{A2AB4578-2FD5-FE4D-8313-D40D32FFB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" name="Text Box 6">
            <a:extLst>
              <a:ext uri="{FF2B5EF4-FFF2-40B4-BE49-F238E27FC236}">
                <a16:creationId xmlns:a16="http://schemas.microsoft.com/office/drawing/2014/main" id="{B2109B48-D7DD-F04B-B32C-A6D3061A0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71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28" y="254440"/>
            <a:ext cx="6130529" cy="1136750"/>
          </a:xfrm>
        </p:spPr>
        <p:txBody>
          <a:bodyPr>
            <a:noAutofit/>
          </a:bodyPr>
          <a:lstStyle/>
          <a:p>
            <a:pPr algn="ctr"/>
            <a:r>
              <a:rPr lang="en-US" altLang="zh-CN" sz="2700" dirty="0"/>
              <a:t>Real-time,</a:t>
            </a:r>
            <a:r>
              <a:rPr lang="zh-CN" altLang="en-US" sz="2700" dirty="0"/>
              <a:t> </a:t>
            </a:r>
            <a:r>
              <a:rPr lang="en-US" altLang="zh-CN" sz="2700" dirty="0"/>
              <a:t>Multi-view, Dynamic </a:t>
            </a:r>
            <a:br>
              <a:rPr lang="en-US" altLang="zh-CN" sz="2700" dirty="0"/>
            </a:br>
            <a:r>
              <a:rPr lang="en-US" altLang="zh-CN" sz="2700" dirty="0"/>
              <a:t>3D Reconstruction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7" y="2571750"/>
            <a:ext cx="3690786" cy="2013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526" y="2571750"/>
            <a:ext cx="3621711" cy="20139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5901" y="4800601"/>
            <a:ext cx="279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Fusion4D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[SIGGRAPH 2016]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1" y="4800601"/>
            <a:ext cx="312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Holoportation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UIST 2016</a:t>
            </a:r>
            <a:r>
              <a:rPr lang="en-US" altLang="zh-CN" dirty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BD0EC417-7A13-0746-B5FA-A978CAA1F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47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D341F1-1E2D-9044-9A41-ACC31B3B7421}"/>
              </a:ext>
            </a:extLst>
          </p:cNvPr>
          <p:cNvSpPr txBox="1"/>
          <p:nvPr/>
        </p:nvSpPr>
        <p:spPr>
          <a:xfrm>
            <a:off x="6858001" y="5507589"/>
            <a:ext cx="210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Fusion4D, SIGGRAPH 2016</a:t>
            </a:r>
          </a:p>
        </p:txBody>
      </p:sp>
    </p:spTree>
    <p:extLst>
      <p:ext uri="{BB962C8B-B14F-4D97-AF65-F5344CB8AC3E}">
        <p14:creationId xmlns:p14="http://schemas.microsoft.com/office/powerpoint/2010/main" val="453953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D341F1-1E2D-9044-9A41-ACC31B3B7421}"/>
              </a:ext>
            </a:extLst>
          </p:cNvPr>
          <p:cNvSpPr txBox="1"/>
          <p:nvPr/>
        </p:nvSpPr>
        <p:spPr>
          <a:xfrm>
            <a:off x="6858001" y="5507589"/>
            <a:ext cx="210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Holoportation</a:t>
            </a:r>
            <a:r>
              <a:rPr lang="en-US" b="1" dirty="0">
                <a:solidFill>
                  <a:schemeClr val="bg1"/>
                </a:solidFill>
              </a:rPr>
              <a:t>, UIST 2016</a:t>
            </a:r>
          </a:p>
        </p:txBody>
      </p:sp>
    </p:spTree>
    <p:extLst>
      <p:ext uri="{BB962C8B-B14F-4D97-AF65-F5344CB8AC3E}">
        <p14:creationId xmlns:p14="http://schemas.microsoft.com/office/powerpoint/2010/main" val="3106247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colorTemperature colorTemp="5919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13" r="1848"/>
          <a:stretch/>
        </p:blipFill>
        <p:spPr>
          <a:xfrm>
            <a:off x="5072514" y="1791955"/>
            <a:ext cx="3585102" cy="3617841"/>
          </a:xfrm>
          <a:prstGeom prst="rect">
            <a:avLst/>
          </a:prstGeom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95200" y="5619382"/>
            <a:ext cx="7010400" cy="162843"/>
          </a:xfrm>
          <a:prstGeom prst="rect">
            <a:avLst/>
          </a:prstGeom>
        </p:spPr>
        <p:txBody>
          <a:bodyPr vert="horz" lIns="73260" tIns="36630" rIns="73260" bIns="0" rtlCol="0" anchor="t" anchorCtr="0"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Samsung Imagination Modern"/>
                <a:cs typeface="Samsung Imagination Modern"/>
              </a:defRPr>
            </a:lvl1pPr>
          </a:lstStyle>
          <a:p>
            <a:pPr defTabSz="366291">
              <a:defRPr/>
            </a:pPr>
            <a:r>
              <a:rPr lang="en-US" sz="600" kern="400" dirty="0">
                <a:solidFill>
                  <a:srgbClr val="000000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Samsung InterFace Black" charset="0"/>
                <a:ea typeface="Samsung InterFace Black" charset="0"/>
                <a:cs typeface="Samsung InterFace Black" charset="0"/>
              </a:rPr>
              <a:t>SAMSUNG</a:t>
            </a:r>
            <a:r>
              <a:rPr lang="en-US" sz="600" b="0" kern="400" dirty="0">
                <a:solidFill>
                  <a:srgbClr val="000000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Samsung InterFace"/>
                <a:cs typeface="Gotham Book"/>
              </a:rPr>
              <a:t>   |  ON THE BAY SMPTE &amp; AIS</a:t>
            </a:r>
            <a:endParaRPr lang="en-US" sz="600" b="0" kern="400" dirty="0">
              <a:solidFill>
                <a:srgbClr val="000000"/>
              </a:solidFill>
              <a:effectLst>
                <a:outerShdw sx="1000" sy="1000" algn="ctr" rotWithShape="0">
                  <a:srgbClr val="000000"/>
                </a:outerShdw>
              </a:effectLst>
              <a:latin typeface="Samsung InterFace"/>
              <a:cs typeface="Gotham Black"/>
            </a:endParaRPr>
          </a:p>
        </p:txBody>
      </p:sp>
      <p:sp>
        <p:nvSpPr>
          <p:cNvPr id="3" name="AutoShape 2" descr="Image result for samsung developer conference 2018"/>
          <p:cNvSpPr>
            <a:spLocks noChangeAspect="1" noChangeArrowheads="1"/>
          </p:cNvSpPr>
          <p:nvPr/>
        </p:nvSpPr>
        <p:spPr bwMode="auto">
          <a:xfrm>
            <a:off x="155575" y="7127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4" descr="Image result for samsung developer conference 2018"/>
          <p:cNvSpPr>
            <a:spLocks noChangeAspect="1" noChangeArrowheads="1"/>
          </p:cNvSpPr>
          <p:nvPr/>
        </p:nvSpPr>
        <p:spPr bwMode="auto">
          <a:xfrm>
            <a:off x="307975" y="8651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232BDB8D-72B3-824F-8D4A-9FA4A7EA5C8C}"/>
              </a:ext>
            </a:extLst>
          </p:cNvPr>
          <p:cNvSpPr txBox="1">
            <a:spLocks/>
          </p:cNvSpPr>
          <p:nvPr/>
        </p:nvSpPr>
        <p:spPr>
          <a:xfrm>
            <a:off x="415078" y="616360"/>
            <a:ext cx="3988264" cy="509204"/>
          </a:xfrm>
          <a:prstGeom prst="rect">
            <a:avLst/>
          </a:prstGeom>
        </p:spPr>
        <p:txBody>
          <a:bodyPr/>
          <a:lstStyle>
            <a:lvl1pPr marL="274724" indent="-274724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5237" indent="-228937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749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2048" indent="-183149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8348" indent="-183149" algn="l" defTabSz="366300" rtl="0" eaLnBrk="1" latinLnBrk="0" hangingPunct="1">
              <a:spcBef>
                <a:spcPct val="20000"/>
              </a:spcBef>
              <a:buFont typeface="Arial"/>
              <a:buChar char="»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4648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0947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7246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3545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Samsung XR Studio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96107" y="63100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pPr defTabSz="457189">
              <a:lnSpc>
                <a:spcPct val="90000"/>
              </a:lnSpc>
            </a:pPr>
            <a:endParaRPr lang="en-US" sz="900" kern="900" dirty="0">
              <a:ea typeface="+mj-ea"/>
              <a:cs typeface="+mj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76495" y="3091403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pPr defTabSz="457189">
              <a:lnSpc>
                <a:spcPct val="90000"/>
              </a:lnSpc>
            </a:pPr>
            <a:endParaRPr lang="en-US" sz="900" kern="900" dirty="0">
              <a:ea typeface="+mj-ea"/>
              <a:cs typeface="+mj-cs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D04B40E-AAC7-B343-8066-99E19BF58A3A}"/>
              </a:ext>
            </a:extLst>
          </p:cNvPr>
          <p:cNvSpPr txBox="1">
            <a:spLocks/>
          </p:cNvSpPr>
          <p:nvPr/>
        </p:nvSpPr>
        <p:spPr>
          <a:xfrm>
            <a:off x="395200" y="3091404"/>
            <a:ext cx="1905240" cy="3202259"/>
          </a:xfrm>
          <a:prstGeom prst="rect">
            <a:avLst/>
          </a:prstGeom>
        </p:spPr>
        <p:txBody>
          <a:bodyPr anchor="t"/>
          <a:lstStyle>
            <a:lvl1pPr marL="274724" indent="-274724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5237" indent="-228937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749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2048" indent="-183149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8348" indent="-183149" algn="l" defTabSz="366300" rtl="0" eaLnBrk="1" latinLnBrk="0" hangingPunct="1">
              <a:spcBef>
                <a:spcPct val="20000"/>
              </a:spcBef>
              <a:buFont typeface="Arial"/>
              <a:buChar char="»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4648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0947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7246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3545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Aft>
                <a:spcPts val="60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t>Currently, there are 2 Samsung XR Capture Studios located in Samsung Offices </a:t>
            </a:r>
          </a:p>
          <a:p>
            <a:pPr marL="0" indent="0">
              <a:lnSpc>
                <a:spcPct val="125000"/>
              </a:lnSpc>
              <a:spcAft>
                <a:spcPts val="600"/>
              </a:spcAft>
              <a:buNone/>
            </a:pP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630B4E3-F3B2-F24A-8A19-CBC807A7A7C9}"/>
              </a:ext>
            </a:extLst>
          </p:cNvPr>
          <p:cNvSpPr txBox="1">
            <a:spLocks/>
          </p:cNvSpPr>
          <p:nvPr/>
        </p:nvSpPr>
        <p:spPr>
          <a:xfrm>
            <a:off x="2050182" y="5409796"/>
            <a:ext cx="2871245" cy="480171"/>
          </a:xfrm>
          <a:prstGeom prst="rect">
            <a:avLst/>
          </a:prstGeom>
        </p:spPr>
        <p:txBody>
          <a:bodyPr anchor="t"/>
          <a:lstStyle>
            <a:lvl1pPr marL="274724" indent="-274724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5237" indent="-228937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749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2048" indent="-183149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8348" indent="-183149" algn="l" defTabSz="366300" rtl="0" eaLnBrk="1" latinLnBrk="0" hangingPunct="1">
              <a:spcBef>
                <a:spcPct val="20000"/>
              </a:spcBef>
              <a:buFont typeface="Arial"/>
              <a:buChar char="»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4648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0947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7246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3545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t>Dallas, Texas </a:t>
            </a:r>
          </a:p>
          <a:p>
            <a:pPr marL="0" indent="0">
              <a:lnSpc>
                <a:spcPct val="125000"/>
              </a:lnSpc>
              <a:spcAft>
                <a:spcPts val="600"/>
              </a:spcAft>
              <a:buNone/>
            </a:pP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1096475-A320-5044-A3E5-67A1A1060C27}"/>
              </a:ext>
            </a:extLst>
          </p:cNvPr>
          <p:cNvSpPr txBox="1">
            <a:spLocks/>
          </p:cNvSpPr>
          <p:nvPr/>
        </p:nvSpPr>
        <p:spPr>
          <a:xfrm>
            <a:off x="5068546" y="5409796"/>
            <a:ext cx="3589071" cy="480171"/>
          </a:xfrm>
          <a:prstGeom prst="rect">
            <a:avLst/>
          </a:prstGeom>
        </p:spPr>
        <p:txBody>
          <a:bodyPr anchor="t"/>
          <a:lstStyle>
            <a:lvl1pPr marL="274724" indent="-274724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5237" indent="-228937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749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2048" indent="-183149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8348" indent="-183149" algn="l" defTabSz="366300" rtl="0" eaLnBrk="1" latinLnBrk="0" hangingPunct="1">
              <a:spcBef>
                <a:spcPct val="20000"/>
              </a:spcBef>
              <a:buFont typeface="Arial"/>
              <a:buChar char="»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4648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0947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7246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3545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t>Mountain View, California</a:t>
            </a:r>
          </a:p>
          <a:p>
            <a:pPr marL="0" indent="0">
              <a:lnSpc>
                <a:spcPct val="125000"/>
              </a:lnSpc>
              <a:spcAft>
                <a:spcPts val="600"/>
              </a:spcAft>
              <a:buNone/>
            </a:pP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8623D-1912-7F45-99D2-5C25732679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3" r="22334"/>
          <a:stretch/>
        </p:blipFill>
        <p:spPr>
          <a:xfrm>
            <a:off x="2050181" y="1791955"/>
            <a:ext cx="2871246" cy="3617841"/>
          </a:xfrm>
          <a:prstGeom prst="rect">
            <a:avLst/>
          </a:prstGeom>
        </p:spPr>
      </p:pic>
      <p:sp>
        <p:nvSpPr>
          <p:cNvPr id="13" name="Line 3">
            <a:extLst>
              <a:ext uri="{FF2B5EF4-FFF2-40B4-BE49-F238E27FC236}">
                <a16:creationId xmlns:a16="http://schemas.microsoft.com/office/drawing/2014/main" id="{CC382969-3D0B-9C48-AAD3-9CE35B2B5A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4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059969" y="2066718"/>
            <a:ext cx="1844428" cy="2879209"/>
            <a:chOff x="7059968" y="1209467"/>
            <a:chExt cx="1844428" cy="287920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48" b="32645"/>
            <a:stretch/>
          </p:blipFill>
          <p:spPr>
            <a:xfrm>
              <a:off x="7059968" y="1209467"/>
              <a:ext cx="1844428" cy="2471576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190932" y="1360967"/>
              <a:ext cx="1582500" cy="2727709"/>
              <a:chOff x="6554189" y="829924"/>
              <a:chExt cx="2058882" cy="3705988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48" t="-420" r="27734" b="1647"/>
              <a:stretch/>
            </p:blipFill>
            <p:spPr>
              <a:xfrm>
                <a:off x="6844967" y="1116068"/>
                <a:ext cx="1518156" cy="3079723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4189" y="829924"/>
                <a:ext cx="2058882" cy="3705988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82785F-A0B6-5847-8376-C2E602A1D639}"/>
              </a:ext>
            </a:extLst>
          </p:cNvPr>
          <p:cNvGrpSpPr/>
          <p:nvPr/>
        </p:nvGrpSpPr>
        <p:grpSpPr>
          <a:xfrm>
            <a:off x="2872318" y="2024639"/>
            <a:ext cx="2106083" cy="2981049"/>
            <a:chOff x="3094104" y="819293"/>
            <a:chExt cx="3454911" cy="40463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9" t="9700" r="18161" b="4249"/>
            <a:stretch/>
          </p:blipFill>
          <p:spPr>
            <a:xfrm flipH="1">
              <a:off x="3260414" y="876407"/>
              <a:ext cx="2627916" cy="329864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104" y="819293"/>
              <a:ext cx="3454911" cy="4046301"/>
            </a:xfrm>
            <a:prstGeom prst="rect">
              <a:avLst/>
            </a:prstGeom>
          </p:spPr>
        </p:pic>
      </p:grpSp>
      <p:sp>
        <p:nvSpPr>
          <p:cNvPr id="2" name="Freeform 1"/>
          <p:cNvSpPr/>
          <p:nvPr/>
        </p:nvSpPr>
        <p:spPr bwMode="auto">
          <a:xfrm>
            <a:off x="6310059" y="850270"/>
            <a:ext cx="69802" cy="76782"/>
          </a:xfrm>
          <a:custGeom>
            <a:avLst/>
            <a:gdLst>
              <a:gd name="connsiteX0" fmla="*/ 0 w 69802"/>
              <a:gd name="connsiteY0" fmla="*/ 76782 h 76782"/>
              <a:gd name="connsiteX1" fmla="*/ 0 w 69802"/>
              <a:gd name="connsiteY1" fmla="*/ 76782 h 76782"/>
              <a:gd name="connsiteX2" fmla="*/ 69802 w 69802"/>
              <a:gd name="connsiteY2" fmla="*/ 0 h 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02" h="76782">
                <a:moveTo>
                  <a:pt x="0" y="76782"/>
                </a:moveTo>
                <a:lnTo>
                  <a:pt x="0" y="76782"/>
                </a:lnTo>
                <a:lnTo>
                  <a:pt x="69802" y="0"/>
                </a:lnTo>
              </a:path>
            </a:pathLst>
          </a:cu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AutoShape 2" descr="Image result for samsung developer conference 2018"/>
          <p:cNvSpPr>
            <a:spLocks noChangeAspect="1" noChangeArrowheads="1"/>
          </p:cNvSpPr>
          <p:nvPr/>
        </p:nvSpPr>
        <p:spPr bwMode="auto">
          <a:xfrm>
            <a:off x="155575" y="7127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4" descr="Image result for samsung developer conference 2018"/>
          <p:cNvSpPr>
            <a:spLocks noChangeAspect="1" noChangeArrowheads="1"/>
          </p:cNvSpPr>
          <p:nvPr/>
        </p:nvSpPr>
        <p:spPr bwMode="auto">
          <a:xfrm>
            <a:off x="307975" y="8651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32BDB8D-72B3-824F-8D4A-9FA4A7EA5C8C}"/>
              </a:ext>
            </a:extLst>
          </p:cNvPr>
          <p:cNvSpPr txBox="1">
            <a:spLocks/>
          </p:cNvSpPr>
          <p:nvPr/>
        </p:nvSpPr>
        <p:spPr>
          <a:xfrm>
            <a:off x="400263" y="484180"/>
            <a:ext cx="3150887" cy="762016"/>
          </a:xfrm>
          <a:prstGeom prst="rect">
            <a:avLst/>
          </a:prstGeom>
        </p:spPr>
        <p:txBody>
          <a:bodyPr/>
          <a:lstStyle>
            <a:lvl1pPr marL="274724" indent="-274724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5237" indent="-228937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749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2048" indent="-183149" algn="l" defTabSz="366300" rtl="0" eaLnBrk="1" latinLnBrk="0" hangingPunct="1">
              <a:spcBef>
                <a:spcPct val="20000"/>
              </a:spcBef>
              <a:buFont typeface="Arial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8348" indent="-183149" algn="l" defTabSz="366300" rtl="0" eaLnBrk="1" latinLnBrk="0" hangingPunct="1">
              <a:spcBef>
                <a:spcPct val="20000"/>
              </a:spcBef>
              <a:buFont typeface="Arial"/>
              <a:buChar char="»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4648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0947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7246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3545" indent="-183149" algn="l" defTabSz="3663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Samsung XR 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latin typeface="Century Gothic" panose="020B0502020202020204" pitchFamily="34" charset="0"/>
              </a:rPr>
              <a:t>Volumetric Content</a:t>
            </a:r>
            <a:r>
              <a:rPr lang="en-US" sz="15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entury Gothic" panose="020B0502020202020204" pitchFamily="34" charset="0"/>
              </a:rPr>
              <a:t>use cases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47721" y="2664785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pPr defTabSz="457189">
              <a:lnSpc>
                <a:spcPct val="90000"/>
              </a:lnSpc>
            </a:pPr>
            <a:endParaRPr lang="en-US" sz="900" kern="900" dirty="0">
              <a:ea typeface="+mj-ea"/>
              <a:cs typeface="+mj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FC89FF-7A35-404D-BC82-A3CC39EFC3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84" r="43450" b="21277"/>
          <a:stretch/>
        </p:blipFill>
        <p:spPr>
          <a:xfrm>
            <a:off x="713590" y="2081910"/>
            <a:ext cx="1887651" cy="2369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18B22D-2417-8142-86F2-7578187625C8}"/>
              </a:ext>
            </a:extLst>
          </p:cNvPr>
          <p:cNvSpPr txBox="1"/>
          <p:nvPr/>
        </p:nvSpPr>
        <p:spPr>
          <a:xfrm>
            <a:off x="395202" y="4911469"/>
            <a:ext cx="2201747" cy="54026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 defTabSz="457189">
              <a:lnSpc>
                <a:spcPct val="90000"/>
              </a:lnSpc>
            </a:pPr>
            <a:r>
              <a:rPr lang="en-US" sz="1000" kern="9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Pose with branded content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59AD9A-7AC0-4A4B-8304-1BAFE409EE1F}"/>
              </a:ext>
            </a:extLst>
          </p:cNvPr>
          <p:cNvSpPr txBox="1"/>
          <p:nvPr/>
        </p:nvSpPr>
        <p:spPr>
          <a:xfrm>
            <a:off x="2856938" y="4940152"/>
            <a:ext cx="1756833" cy="36195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 defTabSz="457189">
              <a:lnSpc>
                <a:spcPct val="90000"/>
              </a:lnSpc>
            </a:pPr>
            <a:r>
              <a:rPr lang="en-US" sz="1000" kern="9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Interact with celebrities in your home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F70668-480C-D947-9F0F-76F22071A9C6}"/>
              </a:ext>
            </a:extLst>
          </p:cNvPr>
          <p:cNvSpPr txBox="1"/>
          <p:nvPr/>
        </p:nvSpPr>
        <p:spPr>
          <a:xfrm>
            <a:off x="4828146" y="4980599"/>
            <a:ext cx="1979942" cy="40200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 defTabSz="457189">
              <a:lnSpc>
                <a:spcPct val="90000"/>
              </a:lnSpc>
            </a:pPr>
            <a:r>
              <a:rPr lang="en-US" sz="1000" kern="9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Create your emotes like Fortnite dances</a:t>
            </a:r>
          </a:p>
        </p:txBody>
      </p:sp>
      <p:pic>
        <p:nvPicPr>
          <p:cNvPr id="1026" name="Picture 2" descr="https://image.winudf.com/v2/image/Y29tLmZvcm5pdGVhcHAuZW1vdGVzX3NjcmVlbl8yXzE1MzA4NTQzODhfMDk2/screen-2.jpg?h=800&amp;fakeurl=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4" t="13887" r="41576" b="-10369"/>
          <a:stretch/>
        </p:blipFill>
        <p:spPr bwMode="auto">
          <a:xfrm>
            <a:off x="4955420" y="2066718"/>
            <a:ext cx="1854201" cy="25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92" y="2218218"/>
            <a:ext cx="1512186" cy="27219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F70668-480C-D947-9F0F-76F22071A9C6}"/>
              </a:ext>
            </a:extLst>
          </p:cNvPr>
          <p:cNvSpPr txBox="1"/>
          <p:nvPr/>
        </p:nvSpPr>
        <p:spPr>
          <a:xfrm>
            <a:off x="7059969" y="5033328"/>
            <a:ext cx="1844428" cy="40200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 defTabSz="457189">
              <a:lnSpc>
                <a:spcPct val="90000"/>
              </a:lnSpc>
            </a:pPr>
            <a:r>
              <a:rPr lang="en-US" sz="1000" kern="9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Be your favorite character</a:t>
            </a:r>
          </a:p>
        </p:txBody>
      </p:sp>
      <p:sp>
        <p:nvSpPr>
          <p:cNvPr id="22" name="Line 3">
            <a:extLst>
              <a:ext uri="{FF2B5EF4-FFF2-40B4-BE49-F238E27FC236}">
                <a16:creationId xmlns:a16="http://schemas.microsoft.com/office/drawing/2014/main" id="{EB2F6312-8614-F84B-9B60-0ECEC36858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5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0E14-922A-2745-8786-6DB0CD44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2836"/>
            <a:ext cx="4724400" cy="533400"/>
          </a:xfrm>
        </p:spPr>
        <p:txBody>
          <a:bodyPr/>
          <a:lstStyle/>
          <a:p>
            <a:r>
              <a:rPr lang="en-US" dirty="0"/>
              <a:t>3D Virtual Assistant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9400C913-7A5D-5241-A7D4-7037B6312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85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DA520022-1FFA-9542-9B28-FD32E7A969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Physics Simulation</a:t>
            </a:r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18D678A5-031C-DE48-AFB2-76CBA0EBE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8613" y="1941513"/>
            <a:ext cx="4319587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Particles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Rigid bodies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Collisions, contact, stacking, rolling, sliding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Articulated bodies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Hinges, constraints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Deformable bodies (solid mechanics)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Elasticity, plasticity, viscosity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Fracture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Cloth</a:t>
            </a:r>
          </a:p>
        </p:txBody>
      </p:sp>
      <p:sp>
        <p:nvSpPr>
          <p:cNvPr id="51203" name="Rectangle 4">
            <a:extLst>
              <a:ext uri="{FF2B5EF4-FFF2-40B4-BE49-F238E27FC236}">
                <a16:creationId xmlns:a16="http://schemas.microsoft.com/office/drawing/2014/main" id="{14E4A0B7-1543-4A47-943E-6D1B2F170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057400"/>
            <a:ext cx="434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CCFF33"/>
              </a:buClr>
              <a:buSzPct val="70000"/>
              <a:buFont typeface="Wingdings" pitchFamily="2" charset="2"/>
              <a:buChar char="n"/>
            </a:pPr>
            <a:r>
              <a:rPr lang="en-US" altLang="en-US" sz="1800">
                <a:ea typeface="宋体" panose="02010600030101010101" pitchFamily="2" charset="-122"/>
              </a:rPr>
              <a:t>Fluid dynamics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SzPct val="65000"/>
              <a:buFont typeface="Wingdings" pitchFamily="2" charset="2"/>
              <a:buChar char="n"/>
            </a:pPr>
            <a:r>
              <a:rPr lang="en-US" altLang="en-US" sz="2000">
                <a:ea typeface="宋体" panose="02010600030101010101" pitchFamily="2" charset="-122"/>
              </a:rPr>
              <a:t>Fluid flow (liquids &amp; gasses)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SzPct val="65000"/>
              <a:buFont typeface="Wingdings" pitchFamily="2" charset="2"/>
              <a:buChar char="n"/>
            </a:pPr>
            <a:r>
              <a:rPr lang="en-US" altLang="en-US" sz="2000">
                <a:ea typeface="宋体" panose="02010600030101010101" pitchFamily="2" charset="-122"/>
              </a:rPr>
              <a:t>Combustion (fire, smoke, explosions…)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SzPct val="65000"/>
              <a:buFont typeface="Wingdings" pitchFamily="2" charset="2"/>
              <a:buChar char="n"/>
            </a:pPr>
            <a:r>
              <a:rPr lang="en-US" altLang="en-US" sz="2000">
                <a:ea typeface="宋体" panose="02010600030101010101" pitchFamily="2" charset="-122"/>
              </a:rPr>
              <a:t>Phase changes (melting, freezing, boiling…)</a:t>
            </a:r>
          </a:p>
          <a:p>
            <a:pPr eaLnBrk="1" hangingPunct="1">
              <a:lnSpc>
                <a:spcPct val="90000"/>
              </a:lnSpc>
              <a:buClr>
                <a:srgbClr val="CCFF33"/>
              </a:buClr>
              <a:buSzPct val="70000"/>
              <a:buFont typeface="Wingdings" pitchFamily="2" charset="2"/>
              <a:buChar char="n"/>
            </a:pPr>
            <a:r>
              <a:rPr lang="en-US" altLang="en-US" sz="1800">
                <a:ea typeface="宋体" panose="02010600030101010101" pitchFamily="2" charset="-122"/>
              </a:rPr>
              <a:t>Vehicle dynamics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SzPct val="65000"/>
              <a:buFont typeface="Wingdings" pitchFamily="2" charset="2"/>
              <a:buChar char="n"/>
            </a:pPr>
            <a:r>
              <a:rPr lang="en-US" altLang="en-US" sz="2000">
                <a:ea typeface="宋体" panose="02010600030101010101" pitchFamily="2" charset="-122"/>
              </a:rPr>
              <a:t>Cars, boats, airplanes, helicopters, motorcycles…</a:t>
            </a:r>
          </a:p>
          <a:p>
            <a:pPr eaLnBrk="1" hangingPunct="1">
              <a:lnSpc>
                <a:spcPct val="90000"/>
              </a:lnSpc>
              <a:buClr>
                <a:srgbClr val="CCFF33"/>
              </a:buClr>
              <a:buSzPct val="70000"/>
              <a:buFont typeface="Wingdings" pitchFamily="2" charset="2"/>
              <a:buChar char="n"/>
            </a:pPr>
            <a:r>
              <a:rPr lang="en-US" altLang="en-US" sz="1800">
                <a:ea typeface="宋体" panose="02010600030101010101" pitchFamily="2" charset="-122"/>
              </a:rPr>
              <a:t>Character dynamics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SzPct val="65000"/>
              <a:buFont typeface="Wingdings" pitchFamily="2" charset="2"/>
              <a:buChar char="n"/>
            </a:pPr>
            <a:r>
              <a:rPr lang="en-US" altLang="en-US" sz="2000">
                <a:ea typeface="宋体" panose="02010600030101010101" pitchFamily="2" charset="-122"/>
              </a:rPr>
              <a:t>Body motion, skin &amp; muscle, hair, clothing</a:t>
            </a:r>
          </a:p>
        </p:txBody>
      </p:sp>
      <p:sp>
        <p:nvSpPr>
          <p:cNvPr id="51204" name="Line 3">
            <a:extLst>
              <a:ext uri="{FF2B5EF4-FFF2-40B4-BE49-F238E27FC236}">
                <a16:creationId xmlns:a16="http://schemas.microsoft.com/office/drawing/2014/main" id="{E3FC6414-4A2B-914D-B2C6-3E07F9D6F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Line 3">
            <a:extLst>
              <a:ext uri="{FF2B5EF4-FFF2-40B4-BE49-F238E27FC236}">
                <a16:creationId xmlns:a16="http://schemas.microsoft.com/office/drawing/2014/main" id="{6F917138-9BD8-C84F-AE43-06C2FED70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69197150-26A1-F845-B223-8B6B5B73E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Physics Simulation</a:t>
            </a: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8907F936-B349-F24E-8E69-6CA7FE6F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471487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D1FFBDDD-9D67-494E-A723-FBCD8884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86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>
            <a:extLst>
              <a:ext uri="{FF2B5EF4-FFF2-40B4-BE49-F238E27FC236}">
                <a16:creationId xmlns:a16="http://schemas.microsoft.com/office/drawing/2014/main" id="{B6E62D28-3749-F644-B836-BD00511E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43200"/>
            <a:ext cx="2641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>
            <a:extLst>
              <a:ext uri="{FF2B5EF4-FFF2-40B4-BE49-F238E27FC236}">
                <a16:creationId xmlns:a16="http://schemas.microsoft.com/office/drawing/2014/main" id="{6AFCB2AA-8284-A24F-84BC-290EB0DA8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8620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814EEEE4-ADA6-F04F-A65E-D573CBD079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Animation Tools</a:t>
            </a: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0A6A166B-9595-794A-988D-8A1F20762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Maya</a:t>
            </a:r>
          </a:p>
          <a:p>
            <a:r>
              <a:rPr lang="en-US" altLang="en-US" dirty="0"/>
              <a:t>3D Max Studio</a:t>
            </a:r>
          </a:p>
          <a:p>
            <a:r>
              <a:rPr lang="en-US" altLang="en-US" dirty="0"/>
              <a:t>Blender</a:t>
            </a:r>
          </a:p>
          <a:p>
            <a:r>
              <a:rPr lang="en-US" altLang="en-US" dirty="0" err="1"/>
              <a:t>Mixamo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more…</a:t>
            </a:r>
          </a:p>
        </p:txBody>
      </p:sp>
      <p:sp>
        <p:nvSpPr>
          <p:cNvPr id="53251" name="Line 3">
            <a:extLst>
              <a:ext uri="{FF2B5EF4-FFF2-40B4-BE49-F238E27FC236}">
                <a16:creationId xmlns:a16="http://schemas.microsoft.com/office/drawing/2014/main" id="{6FAEF4D3-353E-6E47-AFB0-EB906D2AE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4BD6944B-9104-5E43-ACC9-0F195436A3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Rendering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08110428-504D-564E-B47E-EFDEA5BBA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/>
              <a:t>There are many ways to design a 3D renderer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The two most common approaches are: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Traditional graphics pipeline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Ray-based rendering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With the traditional approach, primitives (usually triangles) are rendered into the image one at a time, and complex visual effects often involve a variety of different tricks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With ray-based approaches, the entire scene is stored and then rendered one pixel at a time. Ray based approaches can simulate light more accurately and offer the possibility of significant quality improvements, but with a large cost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In this class, we will not be very concerned with rendering, as we will focus mainly on how objects move rather than how they look</a:t>
            </a:r>
          </a:p>
        </p:txBody>
      </p:sp>
      <p:sp>
        <p:nvSpPr>
          <p:cNvPr id="54275" name="Line 3">
            <a:extLst>
              <a:ext uri="{FF2B5EF4-FFF2-40B4-BE49-F238E27FC236}">
                <a16:creationId xmlns:a16="http://schemas.microsoft.com/office/drawing/2014/main" id="{C674F217-9CEA-9145-8894-8A4540B8BA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3958D292-6CB4-BD47-8A56-3559537E5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7086600" cy="1143000"/>
          </a:xfrm>
        </p:spPr>
        <p:txBody>
          <a:bodyPr/>
          <a:lstStyle/>
          <a:p>
            <a:pPr eaLnBrk="1" hangingPunct="1"/>
            <a:r>
              <a:rPr lang="en-US" altLang="zh-CN"/>
              <a:t>Course Goals</a:t>
            </a:r>
            <a:endParaRPr lang="en-US" altLang="zh-CN" sz="3000">
              <a:latin typeface="Comic Sans MS" panose="030F0902030302020204" pitchFamily="66" charset="0"/>
            </a:endParaRPr>
          </a:p>
        </p:txBody>
      </p:sp>
      <p:sp>
        <p:nvSpPr>
          <p:cNvPr id="13315" name="Line 3">
            <a:extLst>
              <a:ext uri="{FF2B5EF4-FFF2-40B4-BE49-F238E27FC236}">
                <a16:creationId xmlns:a16="http://schemas.microsoft.com/office/drawing/2014/main" id="{A5BF645E-84FB-FE42-B3E6-1C90BE9A80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0D28B08B-3E86-274B-AF0A-DB3083397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71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3317" name="TextBox 6">
            <a:extLst>
              <a:ext uri="{FF2B5EF4-FFF2-40B4-BE49-F238E27FC236}">
                <a16:creationId xmlns:a16="http://schemas.microsoft.com/office/drawing/2014/main" id="{8A0485D8-FE34-B04E-AA27-7FCB7DF62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67200"/>
            <a:ext cx="18415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ea typeface="宋体" panose="02010600030101010101" pitchFamily="2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00DB7F3-7489-8E48-B1AA-BE4D58AC3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76400"/>
            <a:ext cx="3886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Osak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ea typeface="+mn-ea"/>
                <a:cs typeface="Osak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ea typeface="+mn-ea"/>
                <a:cs typeface="Osak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ea typeface="+mn-ea"/>
                <a:cs typeface="Osak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+mn-lt"/>
                <a:ea typeface="+mn-ea"/>
                <a:cs typeface="Osak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r>
              <a:rPr lang="en-US" altLang="en-US" sz="1800" kern="0"/>
              <a:t>OpenGL Programming</a:t>
            </a:r>
          </a:p>
          <a:p>
            <a:r>
              <a:rPr lang="en-US" altLang="en-US" sz="1800" kern="0"/>
              <a:t>Vector/Matrix</a:t>
            </a:r>
          </a:p>
          <a:p>
            <a:r>
              <a:rPr lang="en-US" altLang="en-US" sz="1800" kern="0"/>
              <a:t>Cubic Curves</a:t>
            </a:r>
          </a:p>
          <a:p>
            <a:r>
              <a:rPr lang="en-US" altLang="en-US" sz="1800" kern="0"/>
              <a:t>Channels &amp; Keyframes</a:t>
            </a:r>
          </a:p>
          <a:p>
            <a:r>
              <a:rPr lang="en-US" altLang="en-US" sz="1800" kern="0"/>
              <a:t>Animation Blending</a:t>
            </a:r>
          </a:p>
          <a:p>
            <a:r>
              <a:rPr lang="en-US" altLang="en-US" sz="1800" kern="0"/>
              <a:t>Quaternions</a:t>
            </a:r>
          </a:p>
          <a:p>
            <a:r>
              <a:rPr lang="en-US" altLang="en-US" sz="1800" kern="0"/>
              <a:t>Skeletons</a:t>
            </a:r>
          </a:p>
          <a:p>
            <a:r>
              <a:rPr lang="en-US" altLang="en-US" sz="1800" kern="0"/>
              <a:t>Skinning</a:t>
            </a:r>
          </a:p>
          <a:p>
            <a:r>
              <a:rPr lang="en-US" altLang="en-US" sz="1800" kern="0"/>
              <a:t>Inverse Kinematics</a:t>
            </a:r>
          </a:p>
          <a:p>
            <a:r>
              <a:rPr lang="en-US" altLang="en-US" sz="1800" kern="0"/>
              <a:t>Particle Systems</a:t>
            </a:r>
          </a:p>
          <a:p>
            <a:r>
              <a:rPr lang="en-US" altLang="en-US" sz="1800" kern="0"/>
              <a:t>Rigid Body Physics</a:t>
            </a:r>
          </a:p>
          <a:p>
            <a:r>
              <a:rPr lang="en-US" altLang="en-US" sz="1800" kern="0"/>
              <a:t>Collision Detection</a:t>
            </a:r>
          </a:p>
          <a:p>
            <a:endParaRPr lang="en-US" altLang="en-US" sz="1800" kern="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77FE4351-CF76-C745-B4DD-B94C5B642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/>
              <a:t>Reading Lists (of next two weeks)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E70B60D7-6EB0-5C40-AF39-4D5DE43A9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3733800"/>
          </a:xfrm>
        </p:spPr>
        <p:txBody>
          <a:bodyPr/>
          <a:lstStyle/>
          <a:p>
            <a:r>
              <a:rPr lang="en-US" altLang="en-US"/>
              <a:t>OpenGL Redbook: first 3 chapters</a:t>
            </a:r>
          </a:p>
          <a:p>
            <a:r>
              <a:rPr lang="en-US" altLang="en-US"/>
              <a:t>Computer Animation book: Appendix B</a:t>
            </a:r>
          </a:p>
          <a:p>
            <a:pPr lvl="1"/>
            <a:r>
              <a:rPr lang="en-US" altLang="en-US"/>
              <a:t>B.1 Vectors and Matrices</a:t>
            </a:r>
          </a:p>
          <a:p>
            <a:pPr lvl="1"/>
            <a:r>
              <a:rPr lang="en-US" altLang="en-US"/>
              <a:t>B.2 Geometric Computations</a:t>
            </a:r>
          </a:p>
          <a:p>
            <a:pPr lvl="1"/>
            <a:r>
              <a:rPr lang="en-US" altLang="en-US"/>
              <a:t>B.3 Transformations</a:t>
            </a:r>
          </a:p>
          <a:p>
            <a:r>
              <a:rPr lang="en-US" altLang="en-US"/>
              <a:t>Computer Animation book: Chapter 2: Technical Background</a:t>
            </a:r>
          </a:p>
        </p:txBody>
      </p:sp>
      <p:sp>
        <p:nvSpPr>
          <p:cNvPr id="55299" name="Line 3">
            <a:extLst>
              <a:ext uri="{FF2B5EF4-FFF2-40B4-BE49-F238E27FC236}">
                <a16:creationId xmlns:a16="http://schemas.microsoft.com/office/drawing/2014/main" id="{670B1206-7DA7-8A4A-AB7A-8EEC7CF34E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C93AE6C4-CF45-F242-B5D8-4FD57BF0A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7086600" cy="1143000"/>
          </a:xfrm>
        </p:spPr>
        <p:txBody>
          <a:bodyPr/>
          <a:lstStyle/>
          <a:p>
            <a:pPr eaLnBrk="1" hangingPunct="1"/>
            <a:r>
              <a:rPr lang="en-US" altLang="zh-CN"/>
              <a:t>Required Book</a:t>
            </a:r>
            <a:endParaRPr lang="en-US" altLang="zh-CN" sz="3000">
              <a:latin typeface="Comic Sans MS" panose="030F0902030302020204" pitchFamily="66" charset="0"/>
            </a:endParaRPr>
          </a:p>
        </p:txBody>
      </p:sp>
      <p:sp>
        <p:nvSpPr>
          <p:cNvPr id="15362" name="Rectangle 6">
            <a:extLst>
              <a:ext uri="{FF2B5EF4-FFF2-40B4-BE49-F238E27FC236}">
                <a16:creationId xmlns:a16="http://schemas.microsoft.com/office/drawing/2014/main" id="{5256519A-7830-9149-B61D-41B0F86230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/>
              <a:t>“</a:t>
            </a:r>
            <a:r>
              <a:rPr lang="en-US" altLang="ja-JP" sz="2000"/>
              <a:t>Computer Animation: Algorithms and Techniques</a:t>
            </a:r>
            <a:r>
              <a:rPr lang="en-US" altLang="zh-CN" sz="2000"/>
              <a:t>”. Author: </a:t>
            </a:r>
            <a:r>
              <a:rPr lang="en-US" altLang="ja-JP" sz="2000"/>
              <a:t>Rick Parent</a:t>
            </a:r>
            <a:r>
              <a:rPr lang="en-US" altLang="zh-CN" sz="2000"/>
              <a:t>, Published by </a:t>
            </a:r>
            <a:r>
              <a:rPr lang="en-US" altLang="ja-JP" sz="2000"/>
              <a:t>Morgan Kaufmann</a:t>
            </a:r>
            <a:r>
              <a:rPr lang="en-US" altLang="zh-CN" sz="2000"/>
              <a:t>, 3</a:t>
            </a:r>
            <a:r>
              <a:rPr lang="en-US" altLang="zh-CN" sz="2000" baseline="30000"/>
              <a:t>rd</a:t>
            </a:r>
            <a:r>
              <a:rPr lang="en-US" altLang="zh-CN" sz="2000"/>
              <a:t> Edition, 2012, ISBN: </a:t>
            </a:r>
            <a:r>
              <a:rPr lang="en-US" altLang="ja-JP" sz="2000"/>
              <a:t>0124158420</a:t>
            </a:r>
            <a:r>
              <a:rPr lang="en-US" altLang="zh-CN" sz="2000"/>
              <a:t>.</a:t>
            </a:r>
            <a:endParaRPr lang="en-US" altLang="zh-CN" sz="2000">
              <a:latin typeface="Comic Sans MS" panose="030F0902030302020204" pitchFamily="66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000"/>
          </a:p>
        </p:txBody>
      </p:sp>
      <p:sp>
        <p:nvSpPr>
          <p:cNvPr id="15363" name="Line 3">
            <a:extLst>
              <a:ext uri="{FF2B5EF4-FFF2-40B4-BE49-F238E27FC236}">
                <a16:creationId xmlns:a16="http://schemas.microsoft.com/office/drawing/2014/main" id="{C8497A2C-D588-784E-B974-E2D1675665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364" name="Picture 5" descr="CAbook.jpg">
            <a:extLst>
              <a:ext uri="{FF2B5EF4-FFF2-40B4-BE49-F238E27FC236}">
                <a16:creationId xmlns:a16="http://schemas.microsoft.com/office/drawing/2014/main" id="{CC16B10A-CF76-5243-B42F-1AF4B0885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67000"/>
            <a:ext cx="24765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62886E37-F31C-9B4E-B909-ABFFD2BF8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70866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Suggested Reference Book</a:t>
            </a:r>
            <a:endParaRPr lang="en-US" altLang="zh-CN" sz="3000" dirty="0">
              <a:latin typeface="Comic Sans MS" panose="030F0902030302020204" pitchFamily="66" charset="0"/>
            </a:endParaRPr>
          </a:p>
        </p:txBody>
      </p:sp>
      <p:sp>
        <p:nvSpPr>
          <p:cNvPr id="17410" name="Rectangle 6">
            <a:extLst>
              <a:ext uri="{FF2B5EF4-FFF2-40B4-BE49-F238E27FC236}">
                <a16:creationId xmlns:a16="http://schemas.microsoft.com/office/drawing/2014/main" id="{7D9A3239-AF82-4247-A633-895CC4B22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/>
              <a:t>“</a:t>
            </a:r>
            <a:r>
              <a:rPr lang="en-US" altLang="ja-JP" sz="2000"/>
              <a:t>OpenGL Programming Guide: The Official Guide to Learning OpenGL, Version 4.3 (8th Edition)</a:t>
            </a:r>
            <a:r>
              <a:rPr lang="en-US" altLang="zh-CN" sz="2000"/>
              <a:t>”. Published by </a:t>
            </a:r>
            <a:r>
              <a:rPr lang="en-US" altLang="ja-JP" sz="2000"/>
              <a:t>Addison Wesley</a:t>
            </a:r>
            <a:r>
              <a:rPr lang="en-US" altLang="zh-CN" sz="2000"/>
              <a:t>, 2013, ISBN: </a:t>
            </a:r>
            <a:r>
              <a:rPr lang="en-US" altLang="en-US" sz="20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0321773039</a:t>
            </a:r>
            <a:r>
              <a:rPr lang="en-US" altLang="zh-CN" sz="2000"/>
              <a:t>. (OpenGL “Redbook”)</a:t>
            </a:r>
            <a:endParaRPr lang="en-US" altLang="zh-CN" sz="2000">
              <a:latin typeface="Comic Sans MS" panose="030F0902030302020204" pitchFamily="66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000"/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5EBD8FC1-52F4-E94F-98B8-F18EDACA72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412" name="Picture 9" descr="textbook4">
            <a:extLst>
              <a:ext uri="{FF2B5EF4-FFF2-40B4-BE49-F238E27FC236}">
                <a16:creationId xmlns:a16="http://schemas.microsoft.com/office/drawing/2014/main" id="{CB8B937B-21CD-0F4C-B9B7-4DA7EDAE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670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2F738C26-F753-9C4B-8B11-65389B8CD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7086600" cy="1143000"/>
          </a:xfrm>
        </p:spPr>
        <p:txBody>
          <a:bodyPr/>
          <a:lstStyle/>
          <a:p>
            <a:pPr eaLnBrk="1" hangingPunct="1"/>
            <a:r>
              <a:rPr lang="en-US" altLang="zh-CN"/>
              <a:t>Other Related Reference Books</a:t>
            </a:r>
            <a:endParaRPr lang="en-US" altLang="zh-CN" sz="3000">
              <a:latin typeface="Comic Sans MS" panose="030F0902030302020204" pitchFamily="66" charset="0"/>
            </a:endParaRPr>
          </a:p>
        </p:txBody>
      </p:sp>
      <p:sp>
        <p:nvSpPr>
          <p:cNvPr id="19458" name="Rectangle 6">
            <a:extLst>
              <a:ext uri="{FF2B5EF4-FFF2-40B4-BE49-F238E27FC236}">
                <a16:creationId xmlns:a16="http://schemas.microsoft.com/office/drawing/2014/main" id="{F846E620-2270-B745-81C1-9AFB2CD3A8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438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600"/>
              <a:t>“</a:t>
            </a:r>
            <a:r>
              <a:rPr lang="en-US" altLang="ja-JP" sz="1600" b="1"/>
              <a:t>Interactive Computer Graphics: A Top-Down Approach with Shader-Based OpenGL</a:t>
            </a:r>
            <a:r>
              <a:rPr lang="en-US" altLang="zh-CN" sz="1600"/>
              <a:t>”. Author: </a:t>
            </a:r>
            <a:r>
              <a:rPr lang="en-US" altLang="ja-JP" sz="1600"/>
              <a:t>Edward Angel, </a:t>
            </a:r>
            <a:r>
              <a:rPr lang="en-US" altLang="zh-CN" sz="1600"/>
              <a:t>Published by </a:t>
            </a:r>
            <a:r>
              <a:rPr lang="en-US" altLang="ja-JP" sz="1600"/>
              <a:t>Addison Wesley</a:t>
            </a:r>
            <a:r>
              <a:rPr lang="en-US" altLang="zh-CN" sz="1600"/>
              <a:t>, 6</a:t>
            </a:r>
            <a:r>
              <a:rPr lang="en-US" altLang="zh-CN" sz="1600" baseline="30000"/>
              <a:t>th</a:t>
            </a:r>
            <a:r>
              <a:rPr lang="en-US" altLang="zh-CN" sz="1600"/>
              <a:t> Edition, 2011, ISBN: </a:t>
            </a:r>
            <a:r>
              <a:rPr lang="en-US" altLang="ja-JP" sz="1600"/>
              <a:t>0132545233</a:t>
            </a:r>
            <a:r>
              <a:rPr lang="en-US" altLang="zh-CN" sz="16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600"/>
              <a:t>“</a:t>
            </a:r>
            <a:r>
              <a:rPr lang="en-US" altLang="ja-JP" sz="1600" b="1"/>
              <a:t>Game Physics Engine Development: How to Build a Robust Commercial-Grade Physics Engine for your Game</a:t>
            </a:r>
            <a:r>
              <a:rPr lang="en-US" altLang="zh-CN" sz="1600"/>
              <a:t>”. Author: </a:t>
            </a:r>
            <a:r>
              <a:rPr lang="en-US" altLang="ja-JP" sz="1600"/>
              <a:t>Ian Millington</a:t>
            </a:r>
            <a:r>
              <a:rPr lang="en-US" altLang="zh-CN" sz="1600"/>
              <a:t>, Published by CRC Press, 2</a:t>
            </a:r>
            <a:r>
              <a:rPr lang="en-US" altLang="zh-CN" sz="1600" baseline="30000"/>
              <a:t>nd</a:t>
            </a:r>
            <a:r>
              <a:rPr lang="en-US" altLang="zh-CN" sz="1600"/>
              <a:t> Edition, 2010, ISBN: </a:t>
            </a:r>
            <a:r>
              <a:rPr lang="en-US" altLang="ja-JP" sz="1600"/>
              <a:t>0123819768</a:t>
            </a:r>
            <a:r>
              <a:rPr lang="en-US" altLang="zh-CN" sz="1600"/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600"/>
              <a:t>“</a:t>
            </a:r>
            <a:r>
              <a:rPr lang="en-US" altLang="ja-JP" sz="1600" b="1"/>
              <a:t>Physics-Based Animation</a:t>
            </a:r>
            <a:r>
              <a:rPr lang="en-US" altLang="zh-CN" sz="1600"/>
              <a:t>”. Authors: </a:t>
            </a:r>
            <a:r>
              <a:rPr lang="en-US" altLang="ja-JP" sz="1600"/>
              <a:t>Kenny Erleben, Jon Sporring, Knud Henriksen, and Henrik Dohlmann</a:t>
            </a:r>
            <a:r>
              <a:rPr lang="en-US" altLang="zh-CN" sz="1600"/>
              <a:t>, Published by </a:t>
            </a:r>
            <a:r>
              <a:rPr lang="en-US" altLang="ja-JP" sz="1600"/>
              <a:t>Charles River Media</a:t>
            </a:r>
            <a:r>
              <a:rPr lang="en-US" altLang="zh-CN" sz="1600"/>
              <a:t>, 2005, ISBN: </a:t>
            </a:r>
            <a:r>
              <a:rPr lang="en-US" altLang="ja-JP" sz="1600"/>
              <a:t>1584503807</a:t>
            </a:r>
            <a:r>
              <a:rPr lang="en-US" altLang="zh-CN" sz="16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600"/>
              <a:t>“</a:t>
            </a:r>
            <a:r>
              <a:rPr lang="en-US" altLang="ja-JP" sz="1600" b="1"/>
              <a:t>Numerical Recipes: The Art of Scientific Computing</a:t>
            </a:r>
            <a:r>
              <a:rPr lang="en-US" altLang="zh-CN" sz="1600" b="1"/>
              <a:t>”</a:t>
            </a:r>
            <a:r>
              <a:rPr lang="en-US" altLang="zh-CN" sz="1600"/>
              <a:t>. Authors: William H. Press, Saul A. Teukolsky, William T. Vetterling, Brian P. Flannery, Published by </a:t>
            </a:r>
            <a:r>
              <a:rPr lang="en-US" altLang="ja-JP" sz="1600"/>
              <a:t>Cambridge University Press</a:t>
            </a:r>
            <a:r>
              <a:rPr lang="en-US" altLang="zh-CN" sz="1600"/>
              <a:t>, 3</a:t>
            </a:r>
            <a:r>
              <a:rPr lang="en-US" altLang="zh-CN" sz="1600" baseline="30000"/>
              <a:t>rd</a:t>
            </a:r>
            <a:r>
              <a:rPr lang="en-US" altLang="zh-CN" sz="1600"/>
              <a:t> Edition, 2007, ISBN: </a:t>
            </a:r>
            <a:r>
              <a:rPr lang="en-US" altLang="ja-JP" sz="1600"/>
              <a:t>0521880688</a:t>
            </a:r>
            <a:r>
              <a:rPr lang="en-US" altLang="zh-CN" sz="1600"/>
              <a:t>.</a:t>
            </a:r>
            <a:endParaRPr lang="en-US" altLang="zh-CN" sz="1600">
              <a:latin typeface="Comic Sans MS" panose="030F0902030302020204" pitchFamily="66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000"/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632BAC9D-1168-B647-8181-B9C5A828F5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8B1A4E6-B278-B14C-81F2-A72A51E6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71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9461" name="Picture 14" descr="http://www.utdallas.edu/~xguo/pic/textbook6.gif">
            <a:extLst>
              <a:ext uri="{FF2B5EF4-FFF2-40B4-BE49-F238E27FC236}">
                <a16:creationId xmlns:a16="http://schemas.microsoft.com/office/drawing/2014/main" id="{819980B5-2B09-B84C-9038-219E502A7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91000"/>
            <a:ext cx="17367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9" descr="C:\Documents and Settings\Administrator.TIGER-XPSM1210\My Documents\My Pictures\13621463.jpg">
            <a:extLst>
              <a:ext uri="{FF2B5EF4-FFF2-40B4-BE49-F238E27FC236}">
                <a16:creationId xmlns:a16="http://schemas.microsoft.com/office/drawing/2014/main" id="{9C7F460C-FDD9-B441-8F7C-14E252B4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4191000"/>
            <a:ext cx="1327150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9" descr="GamePhysicsbook.jpg">
            <a:extLst>
              <a:ext uri="{FF2B5EF4-FFF2-40B4-BE49-F238E27FC236}">
                <a16:creationId xmlns:a16="http://schemas.microsoft.com/office/drawing/2014/main" id="{652DE136-B95D-A044-A756-AB146EF3E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43388"/>
            <a:ext cx="1371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0" descr="CGbook.jpg">
            <a:extLst>
              <a:ext uri="{FF2B5EF4-FFF2-40B4-BE49-F238E27FC236}">
                <a16:creationId xmlns:a16="http://schemas.microsoft.com/office/drawing/2014/main" id="{89C1C8AA-8B77-0E43-9D02-40D4D870D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67200"/>
            <a:ext cx="1320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E14627F6-46A9-CF4B-B30C-E7D1A79509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7086600" cy="1143000"/>
          </a:xfrm>
        </p:spPr>
        <p:txBody>
          <a:bodyPr/>
          <a:lstStyle/>
          <a:p>
            <a:pPr eaLnBrk="1" hangingPunct="1"/>
            <a:r>
              <a:rPr lang="en-US" altLang="zh-CN"/>
              <a:t>Grading</a:t>
            </a:r>
            <a:endParaRPr lang="en-US" altLang="zh-CN" sz="3000">
              <a:latin typeface="Comic Sans MS" panose="030F0902030302020204" pitchFamily="66" charset="0"/>
            </a:endParaRPr>
          </a:p>
        </p:txBody>
      </p:sp>
      <p:sp>
        <p:nvSpPr>
          <p:cNvPr id="21507" name="Line 3">
            <a:extLst>
              <a:ext uri="{FF2B5EF4-FFF2-40B4-BE49-F238E27FC236}">
                <a16:creationId xmlns:a16="http://schemas.microsoft.com/office/drawing/2014/main" id="{FD5D83AB-9155-7C44-849D-D16BCE8E43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72DC6022-C180-4444-A5F8-744ACE7E5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71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E7D03-45D4-9146-BD78-A9A1A3D4D7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dirty="0"/>
              <a:t>Programming Assignments – 65%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/>
              <a:t>Assignment 0: 3%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/>
              <a:t>Assignment 1: 10%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/>
              <a:t>Assignment 2: 10%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/>
              <a:t>Assignment 3: 10%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/>
              <a:t>Assignment 4: 10%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/>
              <a:t>Assignment 5: 10%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/>
              <a:t>Assignment 6: 12%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/>
              <a:t>Final Project – 30%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/>
              <a:t>Project Proposal 5%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/>
              <a:t>Project Demo, Presentation, Report 25%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/>
              <a:t>Class Attendance – 5%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C4CDD1D4-2343-B244-B0A5-C79A71365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7086600" cy="1143000"/>
          </a:xfrm>
        </p:spPr>
        <p:txBody>
          <a:bodyPr/>
          <a:lstStyle/>
          <a:p>
            <a:pPr eaLnBrk="1" hangingPunct="1"/>
            <a:r>
              <a:rPr lang="en-US" altLang="zh-CN"/>
              <a:t>Academic Honesty</a:t>
            </a:r>
            <a:endParaRPr lang="en-US" altLang="zh-CN" sz="3000">
              <a:latin typeface="Comic Sans MS" panose="030F0902030302020204" pitchFamily="66" charset="0"/>
            </a:endParaRPr>
          </a:p>
        </p:txBody>
      </p:sp>
      <p:sp>
        <p:nvSpPr>
          <p:cNvPr id="23554" name="Rectangle 6">
            <a:extLst>
              <a:ext uri="{FF2B5EF4-FFF2-40B4-BE49-F238E27FC236}">
                <a16:creationId xmlns:a16="http://schemas.microsoft.com/office/drawing/2014/main" id="{9ED2AEF5-078B-BD4A-8577-3ABA9CC851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If you use an external resource cite it clearly!</a:t>
            </a:r>
          </a:p>
          <a:p>
            <a:pPr eaLnBrk="1" hangingPunct="1"/>
            <a:r>
              <a:rPr lang="en-US" altLang="zh-CN"/>
              <a:t>Don’t do things that would be considered dishonest... if in doubt ask.</a:t>
            </a:r>
          </a:p>
          <a:p>
            <a:pPr eaLnBrk="1" hangingPunct="1"/>
            <a:r>
              <a:rPr lang="en-US" altLang="zh-CN"/>
              <a:t>Cheating earns you:</a:t>
            </a:r>
          </a:p>
          <a:p>
            <a:pPr lvl="1" eaLnBrk="1" hangingPunct="1"/>
            <a:r>
              <a:rPr lang="en-US" altLang="zh-CN"/>
              <a:t>An ‘F’ in the class and</a:t>
            </a:r>
          </a:p>
          <a:p>
            <a:pPr lvl="1" eaLnBrk="1" hangingPunct="1"/>
            <a:r>
              <a:rPr lang="en-US" altLang="zh-CN"/>
              <a:t>Getting reported to the University</a:t>
            </a:r>
          </a:p>
          <a:p>
            <a:pPr lvl="1" eaLnBrk="1" hangingPunct="1"/>
            <a:r>
              <a:rPr lang="en-US" altLang="zh-CN"/>
              <a:t>No exceptions.</a:t>
            </a:r>
            <a:endParaRPr lang="en-US" altLang="zh-CN">
              <a:latin typeface="Comic Sans MS" panose="030F0902030302020204" pitchFamily="66" charset="0"/>
            </a:endParaRPr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898EED2B-4765-C044-88F7-2A20144C8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371600"/>
            <a:ext cx="81534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4C8DB7F2-B942-5747-8712-AAB5D498B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71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TD-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"/>
      </a:majorFont>
      <a:minorFont>
        <a:latin typeface="Arial"/>
        <a:ea typeface="Osak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UTD-Theme</Template>
  <TotalTime>3333</TotalTime>
  <Words>1328</Words>
  <Application>Microsoft Macintosh PowerPoint</Application>
  <PresentationFormat>On-screen Show (4:3)</PresentationFormat>
  <Paragraphs>220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Samsung InterFace</vt:lpstr>
      <vt:lpstr>Samsung InterFace Black</vt:lpstr>
      <vt:lpstr>Abadi MT Condensed Extra Bold</vt:lpstr>
      <vt:lpstr>Arial</vt:lpstr>
      <vt:lpstr>Century Gothic</vt:lpstr>
      <vt:lpstr>Comic Sans MS</vt:lpstr>
      <vt:lpstr>Tahoma</vt:lpstr>
      <vt:lpstr>Times</vt:lpstr>
      <vt:lpstr>Times New Roman</vt:lpstr>
      <vt:lpstr>Wingdings</vt:lpstr>
      <vt:lpstr>UTD-Theme</vt:lpstr>
      <vt:lpstr>CS 6323:  Computer Animation &amp; Gaming</vt:lpstr>
      <vt:lpstr>Instructor &amp; TA</vt:lpstr>
      <vt:lpstr>Prerequisites</vt:lpstr>
      <vt:lpstr>Course Goals</vt:lpstr>
      <vt:lpstr>Required Book</vt:lpstr>
      <vt:lpstr>Suggested Reference Book</vt:lpstr>
      <vt:lpstr>Other Related Reference Books</vt:lpstr>
      <vt:lpstr>Grading</vt:lpstr>
      <vt:lpstr>Academic Honesty</vt:lpstr>
      <vt:lpstr>Computer Animation Overview</vt:lpstr>
      <vt:lpstr>Applications</vt:lpstr>
      <vt:lpstr>Entertainment Industry: Game</vt:lpstr>
      <vt:lpstr>Better Hardware</vt:lpstr>
      <vt:lpstr>Entertainment Industry: Movie</vt:lpstr>
      <vt:lpstr>Animation Movies</vt:lpstr>
      <vt:lpstr>Animation Movies</vt:lpstr>
      <vt:lpstr>Visualization: Visible Human Project</vt:lpstr>
      <vt:lpstr>Medical Imaging: Tumor Segmentation</vt:lpstr>
      <vt:lpstr>Virtual Reality</vt:lpstr>
      <vt:lpstr>VR/AR HMD (Head Mounted Display)</vt:lpstr>
      <vt:lpstr>Computer Art</vt:lpstr>
      <vt:lpstr>Computer Art</vt:lpstr>
      <vt:lpstr>Computer Animation</vt:lpstr>
      <vt:lpstr>Animation Process</vt:lpstr>
      <vt:lpstr>Character Rigging</vt:lpstr>
      <vt:lpstr>Character Animation</vt:lpstr>
      <vt:lpstr>Character Animation</vt:lpstr>
      <vt:lpstr>Offline, Multi-view, Dynamic  3D Reconstruction</vt:lpstr>
      <vt:lpstr>PowerPoint Presentation</vt:lpstr>
      <vt:lpstr>Real-time, Multi-view, Dynamic  3D Reconstruction</vt:lpstr>
      <vt:lpstr>PowerPoint Presentation</vt:lpstr>
      <vt:lpstr>PowerPoint Presentation</vt:lpstr>
      <vt:lpstr>PowerPoint Presentation</vt:lpstr>
      <vt:lpstr>PowerPoint Presentation</vt:lpstr>
      <vt:lpstr>3D Virtual Assistant</vt:lpstr>
      <vt:lpstr>Physics Simulation</vt:lpstr>
      <vt:lpstr>Physics Simulation</vt:lpstr>
      <vt:lpstr>Animation Tools</vt:lpstr>
      <vt:lpstr>Rendering</vt:lpstr>
      <vt:lpstr>Reading Lists (of next two weeks)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Xiaohu Guo</cp:lastModifiedBy>
  <cp:revision>1118</cp:revision>
  <cp:lastPrinted>1601-01-01T00:00:00Z</cp:lastPrinted>
  <dcterms:created xsi:type="dcterms:W3CDTF">1601-01-01T00:00:00Z</dcterms:created>
  <dcterms:modified xsi:type="dcterms:W3CDTF">2020-08-14T18:05:06Z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